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66"/>
  </p:notesMasterIdLst>
  <p:sldIdLst>
    <p:sldId id="334" r:id="rId2"/>
    <p:sldId id="257" r:id="rId3"/>
    <p:sldId id="261" r:id="rId4"/>
    <p:sldId id="259" r:id="rId5"/>
    <p:sldId id="285" r:id="rId6"/>
    <p:sldId id="260" r:id="rId7"/>
    <p:sldId id="264" r:id="rId8"/>
    <p:sldId id="286" r:id="rId9"/>
    <p:sldId id="267" r:id="rId10"/>
    <p:sldId id="262" r:id="rId11"/>
    <p:sldId id="263" r:id="rId12"/>
    <p:sldId id="287" r:id="rId13"/>
    <p:sldId id="258" r:id="rId14"/>
    <p:sldId id="288" r:id="rId15"/>
    <p:sldId id="289" r:id="rId16"/>
    <p:sldId id="266" r:id="rId17"/>
    <p:sldId id="268" r:id="rId18"/>
    <p:sldId id="290" r:id="rId19"/>
    <p:sldId id="269" r:id="rId20"/>
    <p:sldId id="272" r:id="rId21"/>
    <p:sldId id="291" r:id="rId22"/>
    <p:sldId id="292" r:id="rId23"/>
    <p:sldId id="293" r:id="rId24"/>
    <p:sldId id="294" r:id="rId25"/>
    <p:sldId id="295" r:id="rId26"/>
    <p:sldId id="296" r:id="rId27"/>
    <p:sldId id="297" r:id="rId28"/>
    <p:sldId id="270" r:id="rId29"/>
    <p:sldId id="298" r:id="rId30"/>
    <p:sldId id="299" r:id="rId31"/>
    <p:sldId id="300" r:id="rId32"/>
    <p:sldId id="301" r:id="rId33"/>
    <p:sldId id="271" r:id="rId34"/>
    <p:sldId id="302" r:id="rId35"/>
    <p:sldId id="304" r:id="rId36"/>
    <p:sldId id="305" r:id="rId37"/>
    <p:sldId id="275" r:id="rId38"/>
    <p:sldId id="306" r:id="rId39"/>
    <p:sldId id="307" r:id="rId40"/>
    <p:sldId id="274" r:id="rId41"/>
    <p:sldId id="308" r:id="rId42"/>
    <p:sldId id="309" r:id="rId43"/>
    <p:sldId id="284"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32" r:id="rId64"/>
    <p:sldId id="333" r:id="rId65"/>
  </p:sldIdLst>
  <p:sldSz cx="9144000" cy="5143500" type="screen16x9"/>
  <p:notesSz cx="6858000" cy="9144000"/>
  <p:embeddedFontLst>
    <p:embeddedFont>
      <p:font typeface="Lato Light" panose="020B0604020202020204" charset="-94"/>
      <p:regular r:id="rId67"/>
      <p:bold r:id="rId68"/>
      <p:italic r:id="rId69"/>
      <p:boldItalic r:id="rId70"/>
    </p:embeddedFont>
    <p:embeddedFont>
      <p:font typeface="Lato Hairline" panose="020B0604020202020204" charset="-94"/>
      <p:regular r:id="rId71"/>
      <p:bold r:id="rId72"/>
      <p:italic r:id="rId73"/>
      <p:boldItalic r:id="rId74"/>
    </p:embeddedFont>
    <p:embeddedFont>
      <p:font typeface="Century Gothic" panose="020B0502020202020204" pitchFamily="34" charset="0"/>
      <p:regular r:id="rId75"/>
      <p:bold r:id="rId76"/>
      <p:italic r:id="rId77"/>
      <p:boldItalic r:id="rId78"/>
    </p:embeddedFont>
    <p:embeddedFont>
      <p:font typeface="Montserrat" panose="020B0604020202020204" charset="-94"/>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0D00F6-16F1-4648-9988-7C20EF30D407}">
  <a:tblStyle styleId="{1F0D00F6-16F1-4648-9988-7C20EF30D40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982" autoAdjust="0"/>
  </p:normalViewPr>
  <p:slideViewPr>
    <p:cSldViewPr snapToGrid="0">
      <p:cViewPr varScale="1">
        <p:scale>
          <a:sx n="107" d="100"/>
          <a:sy n="107" d="100"/>
        </p:scale>
        <p:origin x="84" y="5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2.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613713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95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776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2146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978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4338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870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30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28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72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09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56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747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217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064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143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38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769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851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04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513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99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45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2391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549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039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5112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266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05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795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46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182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2607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28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0992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43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311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2ad5b4435_6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2ad5b4435_6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827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381000" y="685800"/>
            <a:ext cx="6096000" cy="3429000"/>
          </a:xfrm>
        </p:spPr>
      </p:sp>
      <p:sp>
        <p:nvSpPr>
          <p:cNvPr id="3" name="2 Not Yer Tutucusu"/>
          <p:cNvSpPr>
            <a:spLocks noGrp="1"/>
          </p:cNvSpPr>
          <p:nvPr>
            <p:ph type="body" idx="1"/>
          </p:nvPr>
        </p:nvSpPr>
        <p:spPr/>
        <p:txBody>
          <a:bodyPr>
            <a:normAutofit/>
          </a:bodyPr>
          <a:lstStyle/>
          <a:p>
            <a:endParaRPr lang="tr-TR" dirty="0"/>
          </a:p>
        </p:txBody>
      </p:sp>
    </p:spTree>
    <p:extLst>
      <p:ext uri="{BB962C8B-B14F-4D97-AF65-F5344CB8AC3E}">
        <p14:creationId xmlns:p14="http://schemas.microsoft.com/office/powerpoint/2010/main" val="4921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40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3125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0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192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6690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orgm.meb.gov.tr/meb_iys_dosyalar/2020_07/17143025_SINIF_REHBERLYK_PROGRAMI_2020.pdf"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75982" y="3642004"/>
            <a:ext cx="2989921" cy="400110"/>
          </a:xfrm>
          <a:prstGeom prst="rect">
            <a:avLst/>
          </a:prstGeom>
        </p:spPr>
        <p:txBody>
          <a:bodyPr wrap="none">
            <a:spAutoFit/>
          </a:bodyPr>
          <a:lstStyle/>
          <a:p>
            <a:r>
              <a:rPr lang="tr-TR" sz="2000" kern="1200" dirty="0">
                <a:solidFill>
                  <a:schemeClr val="tx1"/>
                </a:solidFill>
                <a:latin typeface="+mj-lt"/>
                <a:ea typeface="+mj-ea"/>
                <a:cs typeface="+mj-cs"/>
              </a:rPr>
              <a:t>Sınıf Rehberlik Programı</a:t>
            </a:r>
          </a:p>
        </p:txBody>
      </p:sp>
      <p:sp>
        <p:nvSpPr>
          <p:cNvPr id="5" name="Unvan 1"/>
          <p:cNvSpPr>
            <a:spLocks noGrp="1"/>
          </p:cNvSpPr>
          <p:nvPr>
            <p:ph type="ctrTitle"/>
          </p:nvPr>
        </p:nvSpPr>
        <p:spPr>
          <a:xfrm>
            <a:off x="797614" y="2044221"/>
            <a:ext cx="4601381" cy="45719"/>
          </a:xfrm>
        </p:spPr>
        <p:txBody>
          <a:bodyPr/>
          <a:lstStyle/>
          <a:p>
            <a:pPr algn="ctr"/>
            <a:r>
              <a:rPr lang="tr-TR" sz="2000" dirty="0">
                <a:solidFill>
                  <a:schemeClr val="tx1"/>
                </a:solidFill>
              </a:rPr>
              <a:t>SULTANAHMET </a:t>
            </a:r>
            <a:br>
              <a:rPr lang="tr-TR" sz="2000" dirty="0">
                <a:solidFill>
                  <a:schemeClr val="tx1"/>
                </a:solidFill>
              </a:rPr>
            </a:br>
            <a:r>
              <a:rPr lang="tr-TR" sz="2000" dirty="0">
                <a:solidFill>
                  <a:schemeClr val="tx1"/>
                </a:solidFill>
              </a:rPr>
              <a:t>MESLEKİ VE TEKNİK ANADOLU LİSESİ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704" y="370424"/>
            <a:ext cx="988673" cy="990095"/>
          </a:xfrm>
          <a:prstGeom prst="ellipse">
            <a:avLst/>
          </a:prstGeom>
        </p:spPr>
      </p:pic>
      <p:sp>
        <p:nvSpPr>
          <p:cNvPr id="7" name="Unvan 1">
            <a:extLst>
              <a:ext uri="{FF2B5EF4-FFF2-40B4-BE49-F238E27FC236}">
                <a16:creationId xmlns="" xmlns:a16="http://schemas.microsoft.com/office/drawing/2014/main" id="{F330C19F-9DC2-497A-A005-9694ADF0E772}"/>
              </a:ext>
            </a:extLst>
          </p:cNvPr>
          <p:cNvSpPr txBox="1">
            <a:spLocks/>
          </p:cNvSpPr>
          <p:nvPr/>
        </p:nvSpPr>
        <p:spPr>
          <a:xfrm>
            <a:off x="673326" y="2631953"/>
            <a:ext cx="4946238" cy="46803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000" dirty="0">
                <a:solidFill>
                  <a:schemeClr val="tx1"/>
                </a:solidFill>
              </a:rPr>
              <a:t>Psikolojik Danışma ve Rehberlik Servisi</a:t>
            </a:r>
          </a:p>
        </p:txBody>
      </p:sp>
    </p:spTree>
    <p:extLst>
      <p:ext uri="{BB962C8B-B14F-4D97-AF65-F5344CB8AC3E}">
        <p14:creationId xmlns:p14="http://schemas.microsoft.com/office/powerpoint/2010/main" val="130090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7" name="Google Shape;107;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dirty="0"/>
          </a:p>
        </p:txBody>
      </p:sp>
      <p:sp>
        <p:nvSpPr>
          <p:cNvPr id="101" name="Google Shape;101;p19"/>
          <p:cNvSpPr txBox="1">
            <a:spLocks noGrp="1"/>
          </p:cNvSpPr>
          <p:nvPr>
            <p:ph type="ctrTitle" idx="4294967295"/>
          </p:nvPr>
        </p:nvSpPr>
        <p:spPr>
          <a:xfrm>
            <a:off x="2617694" y="1612671"/>
            <a:ext cx="3767138" cy="261778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5400" b="1" i="0" u="none" strike="noStrike" baseline="0" dirty="0">
                <a:solidFill>
                  <a:schemeClr val="bg1"/>
                </a:solidFill>
                <a:latin typeface="TimesNewRomanPS-BoldMT"/>
              </a:rPr>
              <a:t>Kariyer Gelişim Alanı</a:t>
            </a:r>
            <a:endParaRPr sz="19900" dirty="0">
              <a:solidFill>
                <a:schemeClr val="bg1"/>
              </a:solidFill>
            </a:endParaRPr>
          </a:p>
        </p:txBody>
      </p:sp>
      <p:sp>
        <p:nvSpPr>
          <p:cNvPr id="103" name="Google Shape;103;p19"/>
          <p:cNvSpPr/>
          <p:nvPr/>
        </p:nvSpPr>
        <p:spPr>
          <a:xfrm>
            <a:off x="3605981" y="251270"/>
            <a:ext cx="1343513" cy="1361401"/>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4" name="Google Shape;104;p19"/>
          <p:cNvSpPr/>
          <p:nvPr/>
        </p:nvSpPr>
        <p:spPr>
          <a:xfrm rot="1472949">
            <a:off x="2295684" y="2700344"/>
            <a:ext cx="785493" cy="76515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5" name="Google Shape;105;p19"/>
          <p:cNvSpPr/>
          <p:nvPr/>
        </p:nvSpPr>
        <p:spPr>
          <a:xfrm>
            <a:off x="4866263" y="246978"/>
            <a:ext cx="343890" cy="33417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06" name="Google Shape;106;p19"/>
          <p:cNvSpPr/>
          <p:nvPr/>
        </p:nvSpPr>
        <p:spPr>
          <a:xfrm rot="2487341">
            <a:off x="5258208" y="700918"/>
            <a:ext cx="244676" cy="23776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0"/>
          <p:cNvSpPr txBox="1">
            <a:spLocks noGrp="1"/>
          </p:cNvSpPr>
          <p:nvPr>
            <p:ph type="title"/>
          </p:nvPr>
        </p:nvSpPr>
        <p:spPr>
          <a:xfrm>
            <a:off x="457200" y="742393"/>
            <a:ext cx="5511300" cy="857400"/>
          </a:xfrm>
          <a:prstGeom prst="rect">
            <a:avLst/>
          </a:prstGeom>
        </p:spPr>
        <p:txBody>
          <a:bodyPr spcFirstLastPara="1" wrap="square" lIns="91425" tIns="91425" rIns="91425" bIns="91425" anchor="b" anchorCtr="0">
            <a:noAutofit/>
          </a:bodyPr>
          <a:lstStyle/>
          <a:p>
            <a:r>
              <a:rPr lang="tr-TR" sz="1800" b="1" i="0" u="none" strike="noStrike" baseline="0" dirty="0">
                <a:latin typeface="TimesNewRomanPS-BoldMT"/>
              </a:rPr>
              <a:t>Kariyer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Kariyer gelişim alanı kapsamında öğrencilerin;</a:t>
            </a:r>
            <a:endParaRPr dirty="0"/>
          </a:p>
        </p:txBody>
      </p:sp>
      <p:sp>
        <p:nvSpPr>
          <p:cNvPr id="112" name="Google Shape;112;p20"/>
          <p:cNvSpPr txBox="1">
            <a:spLocks noGrp="1"/>
          </p:cNvSpPr>
          <p:nvPr>
            <p:ph type="body" idx="1"/>
          </p:nvPr>
        </p:nvSpPr>
        <p:spPr>
          <a:xfrm>
            <a:off x="186728" y="1831580"/>
            <a:ext cx="6052243" cy="2637900"/>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accent6">
                    <a:lumMod val="75000"/>
                  </a:schemeClr>
                </a:solidFill>
                <a:latin typeface="TimesNewRomanPSMT"/>
              </a:rPr>
              <a:t>Kariyer gelişimi sürecinde kariyer bilgisini kullanarak kariyer farkındalığı kazanmaları,</a:t>
            </a:r>
          </a:p>
          <a:p>
            <a:pPr marL="127000" indent="0" algn="l">
              <a:buNone/>
            </a:pPr>
            <a:endParaRPr lang="tr-TR" sz="1800" b="0" i="0" u="none" strike="noStrike" baseline="0" dirty="0">
              <a:solidFill>
                <a:schemeClr val="accent6">
                  <a:lumMod val="75000"/>
                </a:schemeClr>
              </a:solidFill>
              <a:latin typeface="TimesNewRomanPSMT"/>
            </a:endParaRPr>
          </a:p>
          <a:p>
            <a:pPr algn="l"/>
            <a:r>
              <a:rPr lang="tr-TR" sz="1800" b="0" i="0" u="none" strike="noStrike" baseline="0" dirty="0">
                <a:solidFill>
                  <a:schemeClr val="accent6">
                    <a:lumMod val="50000"/>
                  </a:schemeClr>
                </a:solidFill>
                <a:latin typeface="TimesNewRomanPSMT"/>
              </a:rPr>
              <a:t>Eğitsel süreçleri kariyer amaçları ile ilişkilendirerek kariyer hazırlığı yapmaları,</a:t>
            </a:r>
          </a:p>
          <a:p>
            <a:pPr marL="127000" indent="0" algn="l">
              <a:buNone/>
            </a:pPr>
            <a:endParaRPr lang="tr-TR" sz="1800" b="0" i="0" u="none" strike="noStrike" baseline="0" dirty="0">
              <a:solidFill>
                <a:schemeClr val="tx1">
                  <a:lumMod val="50000"/>
                </a:schemeClr>
              </a:solidFill>
              <a:latin typeface="TimesNewRomanPSMT"/>
            </a:endParaRPr>
          </a:p>
          <a:p>
            <a:pPr algn="l"/>
            <a:r>
              <a:rPr lang="tr-TR" sz="1800" b="0" i="0" u="none" strike="noStrike" baseline="0" dirty="0">
                <a:solidFill>
                  <a:schemeClr val="tx1">
                    <a:lumMod val="50000"/>
                  </a:schemeClr>
                </a:solidFill>
                <a:latin typeface="TimesNewRomanPSMT"/>
              </a:rPr>
              <a:t>Kariyer kararı vererek kariyer planını uygulamaya koymaları amaçlanmaktadır.</a:t>
            </a:r>
            <a:endParaRPr dirty="0">
              <a:solidFill>
                <a:schemeClr val="tx1">
                  <a:lumMod val="50000"/>
                </a:schemeClr>
              </a:solidFill>
            </a:endParaRPr>
          </a:p>
        </p:txBody>
      </p:sp>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94611" y="516057"/>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1800" b="1" i="1" u="none" strike="noStrike" baseline="0" dirty="0">
                <a:latin typeface="TimesNewRomanPS-BoldItalicMT"/>
              </a:rPr>
              <a:t>yeterlikler </a:t>
            </a:r>
            <a:r>
              <a:rPr lang="tr-TR" sz="1800" b="0" i="0" u="none" strike="noStrike" baseline="0" dirty="0">
                <a:latin typeface="TimesNewRomanPSMT"/>
              </a:rPr>
              <a:t>belirlenmiştir.</a:t>
            </a:r>
            <a:endParaRPr dirty="0"/>
          </a:p>
        </p:txBody>
      </p:sp>
      <p:sp>
        <p:nvSpPr>
          <p:cNvPr id="143"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144" name="Google Shape;144;p24"/>
          <p:cNvSpPr/>
          <p:nvPr/>
        </p:nvSpPr>
        <p:spPr>
          <a:xfrm>
            <a:off x="2194546"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Hazırlığı</a:t>
            </a:r>
            <a:endParaRPr dirty="0">
              <a:solidFill>
                <a:srgbClr val="666666"/>
              </a:solidFill>
              <a:latin typeface="Lato Light"/>
              <a:ea typeface="Lato Light"/>
              <a:cs typeface="Lato Light"/>
              <a:sym typeface="Lato Light"/>
            </a:endParaRPr>
          </a:p>
        </p:txBody>
      </p:sp>
      <p:sp>
        <p:nvSpPr>
          <p:cNvPr id="145" name="Google Shape;145;p24"/>
          <p:cNvSpPr/>
          <p:nvPr/>
        </p:nvSpPr>
        <p:spPr>
          <a:xfrm>
            <a:off x="457200"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Farkındalığı</a:t>
            </a:r>
            <a:endParaRPr dirty="0">
              <a:solidFill>
                <a:srgbClr val="666666"/>
              </a:solidFill>
              <a:latin typeface="Lato Light"/>
              <a:ea typeface="Lato Light"/>
              <a:cs typeface="Lato Light"/>
              <a:sym typeface="Lato Light"/>
            </a:endParaRPr>
          </a:p>
        </p:txBody>
      </p:sp>
      <p:sp>
        <p:nvSpPr>
          <p:cNvPr id="146" name="Google Shape;146;p24"/>
          <p:cNvSpPr/>
          <p:nvPr/>
        </p:nvSpPr>
        <p:spPr>
          <a:xfrm>
            <a:off x="3931892"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Kariyer Planlama</a:t>
            </a:r>
            <a:endParaRPr dirty="0">
              <a:solidFill>
                <a:srgbClr val="666666"/>
              </a:solidFill>
              <a:latin typeface="Lato Light"/>
              <a:ea typeface="Lato Light"/>
              <a:cs typeface="Lato Light"/>
              <a:sym typeface="Lato Light"/>
            </a:endParaRPr>
          </a:p>
        </p:txBody>
      </p:sp>
    </p:spTree>
    <p:extLst>
      <p:ext uri="{BB962C8B-B14F-4D97-AF65-F5344CB8AC3E}">
        <p14:creationId xmlns:p14="http://schemas.microsoft.com/office/powerpoint/2010/main" val="316038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3"/>
        <p:cNvGrpSpPr/>
        <p:nvPr/>
      </p:nvGrpSpPr>
      <p:grpSpPr>
        <a:xfrm>
          <a:off x="0" y="0"/>
          <a:ext cx="0" cy="0"/>
          <a:chOff x="0" y="0"/>
          <a:chExt cx="0" cy="0"/>
        </a:xfrm>
      </p:grpSpPr>
      <p:sp>
        <p:nvSpPr>
          <p:cNvPr id="76" name="Google Shape;76;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
        <p:nvSpPr>
          <p:cNvPr id="74" name="Google Shape;74;p15"/>
          <p:cNvSpPr txBox="1">
            <a:spLocks noGrp="1"/>
          </p:cNvSpPr>
          <p:nvPr>
            <p:ph type="ctrTitle" idx="4294967295"/>
          </p:nvPr>
        </p:nvSpPr>
        <p:spPr>
          <a:xfrm>
            <a:off x="1785384" y="896470"/>
            <a:ext cx="5024531" cy="27488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6000" b="1" i="0" u="none" strike="noStrike" baseline="0" dirty="0">
                <a:solidFill>
                  <a:schemeClr val="bg1"/>
                </a:solidFill>
                <a:latin typeface="TimesNewRomanPS-BoldMT"/>
              </a:rPr>
              <a:t>Sosyal</a:t>
            </a:r>
            <a:br>
              <a:rPr lang="tr-TR" sz="6000" b="1" i="0" u="none" strike="noStrike" baseline="0" dirty="0">
                <a:solidFill>
                  <a:schemeClr val="bg1"/>
                </a:solidFill>
                <a:latin typeface="TimesNewRomanPS-BoldMT"/>
              </a:rPr>
            </a:br>
            <a:r>
              <a:rPr lang="tr-TR" sz="6000" b="1" i="0" u="none" strike="noStrike" baseline="0" dirty="0">
                <a:solidFill>
                  <a:schemeClr val="bg1"/>
                </a:solidFill>
                <a:latin typeface="TimesNewRomanPS-BoldMT"/>
              </a:rPr>
              <a:t> Duygusal Gelişim Alanı</a:t>
            </a:r>
            <a:endParaRPr sz="239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69749" y="1122639"/>
            <a:ext cx="5511300" cy="791483"/>
          </a:xfrm>
          <a:prstGeom prst="rect">
            <a:avLst/>
          </a:prstGeom>
        </p:spPr>
        <p:txBody>
          <a:bodyPr spcFirstLastPara="1" wrap="square" lIns="91425" tIns="91425" rIns="91425" bIns="91425" anchor="b" anchorCtr="0">
            <a:noAutofit/>
          </a:bodyPr>
          <a:lstStyle/>
          <a:p>
            <a:pPr algn="l"/>
            <a:r>
              <a:rPr lang="tr-TR" sz="1800" b="1" i="0" u="none" strike="noStrike" baseline="0" dirty="0">
                <a:latin typeface="TimesNewRomanPS-BoldMT"/>
              </a:rPr>
              <a:t>Sosyal Duygusal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Sosyal duygusal gelişim alanı kapsamında öğrencilerin;</a:t>
            </a:r>
            <a:endParaRPr dirty="0"/>
          </a:p>
        </p:txBody>
      </p:sp>
      <p:sp>
        <p:nvSpPr>
          <p:cNvPr id="121" name="Google Shape;121;p21"/>
          <p:cNvSpPr txBox="1">
            <a:spLocks noGrp="1"/>
          </p:cNvSpPr>
          <p:nvPr>
            <p:ph type="body" idx="1"/>
          </p:nvPr>
        </p:nvSpPr>
        <p:spPr>
          <a:xfrm>
            <a:off x="302398" y="2131405"/>
            <a:ext cx="6246003" cy="2377221"/>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accent4">
                    <a:lumMod val="75000"/>
                  </a:schemeClr>
                </a:solidFill>
                <a:latin typeface="TimesNewRomanPSMT"/>
              </a:rPr>
              <a:t>Kendilerini tanımaları, duygularını anlamaları ve yönetmeleri, kişilerarası sağlıklı ilişkiler geliştirmeleri için gerekli bilgi, tutum ve davranışları edinmeleri,</a:t>
            </a:r>
          </a:p>
          <a:p>
            <a:pPr algn="l"/>
            <a:r>
              <a:rPr lang="tr-TR" sz="1800" b="0" i="0" u="none" strike="noStrike" baseline="0" dirty="0">
                <a:solidFill>
                  <a:schemeClr val="tx1">
                    <a:lumMod val="50000"/>
                  </a:schemeClr>
                </a:solidFill>
                <a:latin typeface="TimesNewRomanPSMT"/>
              </a:rPr>
              <a:t>Kararlar vermeleri, amaçlar oluşturmaları, amaçlara ulaşmak için gerekli önlemleri almaları ve bu yönde çaba göstermeleri,</a:t>
            </a:r>
          </a:p>
          <a:p>
            <a:pPr algn="l"/>
            <a:r>
              <a:rPr lang="tr-TR" sz="1800" b="0" i="0" u="none" strike="noStrike" baseline="0" dirty="0">
                <a:solidFill>
                  <a:schemeClr val="accent6">
                    <a:lumMod val="75000"/>
                  </a:schemeClr>
                </a:solidFill>
                <a:latin typeface="TimesNewRomanPSMT"/>
              </a:rPr>
              <a:t>Kişisel güvenliğini sağlamaları ve yaşam becerileri geliştirmeleri amaçlanmaktadır.</a:t>
            </a:r>
            <a:endParaRPr lang="en-US" dirty="0">
              <a:solidFill>
                <a:schemeClr val="accent6">
                  <a:lumMod val="75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Tree>
    <p:extLst>
      <p:ext uri="{BB962C8B-B14F-4D97-AF65-F5344CB8AC3E}">
        <p14:creationId xmlns:p14="http://schemas.microsoft.com/office/powerpoint/2010/main" val="206930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94611" y="516057"/>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1800" b="1" i="1" u="none" strike="noStrike" baseline="0" dirty="0">
                <a:latin typeface="TimesNewRomanPS-BoldItalicMT"/>
              </a:rPr>
              <a:t>yeterlikler </a:t>
            </a:r>
            <a:r>
              <a:rPr lang="tr-TR" sz="1800" b="0" i="0" u="none" strike="noStrike" baseline="0" dirty="0">
                <a:latin typeface="TimesNewRomanPSMT"/>
              </a:rPr>
              <a:t>belirlenmiştir.</a:t>
            </a:r>
            <a:endParaRPr dirty="0"/>
          </a:p>
        </p:txBody>
      </p:sp>
      <p:sp>
        <p:nvSpPr>
          <p:cNvPr id="143"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144" name="Google Shape;144;p24"/>
          <p:cNvSpPr/>
          <p:nvPr/>
        </p:nvSpPr>
        <p:spPr>
          <a:xfrm>
            <a:off x="2153806" y="1554900"/>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Duyguları Anlama ve Yönetme</a:t>
            </a:r>
            <a:endParaRPr dirty="0">
              <a:solidFill>
                <a:srgbClr val="666666"/>
              </a:solidFill>
              <a:latin typeface="Lato Light"/>
              <a:ea typeface="Lato Light"/>
              <a:cs typeface="Lato Light"/>
              <a:sym typeface="Lato Light"/>
            </a:endParaRPr>
          </a:p>
        </p:txBody>
      </p:sp>
      <p:sp>
        <p:nvSpPr>
          <p:cNvPr id="145" name="Google Shape;145;p24"/>
          <p:cNvSpPr/>
          <p:nvPr/>
        </p:nvSpPr>
        <p:spPr>
          <a:xfrm>
            <a:off x="375719" y="1554900"/>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Benlik Farkındalığı</a:t>
            </a:r>
            <a:endParaRPr dirty="0">
              <a:solidFill>
                <a:srgbClr val="666666"/>
              </a:solidFill>
              <a:latin typeface="Lato Light"/>
              <a:ea typeface="Lato Light"/>
              <a:cs typeface="Lato Light"/>
              <a:sym typeface="Lato Light"/>
            </a:endParaRPr>
          </a:p>
        </p:txBody>
      </p:sp>
      <p:sp>
        <p:nvSpPr>
          <p:cNvPr id="146" name="Google Shape;146;p24"/>
          <p:cNvSpPr/>
          <p:nvPr/>
        </p:nvSpPr>
        <p:spPr>
          <a:xfrm>
            <a:off x="3931893" y="1554900"/>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Kişiler Arası Beceriler</a:t>
            </a:r>
            <a:endParaRPr dirty="0">
              <a:solidFill>
                <a:srgbClr val="666666"/>
              </a:solidFill>
              <a:latin typeface="Lato Light"/>
              <a:ea typeface="Lato Light"/>
              <a:cs typeface="Lato Light"/>
              <a:sym typeface="Lato Light"/>
            </a:endParaRPr>
          </a:p>
        </p:txBody>
      </p:sp>
      <p:sp>
        <p:nvSpPr>
          <p:cNvPr id="2" name="Google Shape;146;p24">
            <a:extLst>
              <a:ext uri="{FF2B5EF4-FFF2-40B4-BE49-F238E27FC236}">
                <a16:creationId xmlns:a16="http://schemas.microsoft.com/office/drawing/2014/main" xmlns="" id="{3AD44181-E738-445B-95E0-11A864F3843F}"/>
              </a:ext>
            </a:extLst>
          </p:cNvPr>
          <p:cNvSpPr/>
          <p:nvPr/>
        </p:nvSpPr>
        <p:spPr>
          <a:xfrm>
            <a:off x="1264763" y="2929518"/>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Karar Verme</a:t>
            </a:r>
            <a:endParaRPr dirty="0">
              <a:solidFill>
                <a:srgbClr val="666666"/>
              </a:solidFill>
              <a:latin typeface="Lato Light"/>
              <a:ea typeface="Lato Light"/>
              <a:cs typeface="Lato Light"/>
              <a:sym typeface="Lato Light"/>
            </a:endParaRPr>
          </a:p>
        </p:txBody>
      </p:sp>
      <p:sp>
        <p:nvSpPr>
          <p:cNvPr id="3" name="Google Shape;146;p24">
            <a:extLst>
              <a:ext uri="{FF2B5EF4-FFF2-40B4-BE49-F238E27FC236}">
                <a16:creationId xmlns:a16="http://schemas.microsoft.com/office/drawing/2014/main" xmlns="" id="{8C1D936F-90D2-4E2B-B1B0-B67C9234F7C0}"/>
              </a:ext>
            </a:extLst>
          </p:cNvPr>
          <p:cNvSpPr/>
          <p:nvPr/>
        </p:nvSpPr>
        <p:spPr>
          <a:xfrm>
            <a:off x="3020181" y="3033551"/>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Kişisel Güvenliğini Sağlama</a:t>
            </a:r>
            <a:endParaRPr dirty="0">
              <a:solidFill>
                <a:srgbClr val="666666"/>
              </a:solidFill>
              <a:latin typeface="Lato Light"/>
              <a:ea typeface="Lato Light"/>
              <a:cs typeface="Lato Light"/>
              <a:sym typeface="Lato Light"/>
            </a:endParaRPr>
          </a:p>
        </p:txBody>
      </p:sp>
    </p:spTree>
    <p:extLst>
      <p:ext uri="{BB962C8B-B14F-4D97-AF65-F5344CB8AC3E}">
        <p14:creationId xmlns:p14="http://schemas.microsoft.com/office/powerpoint/2010/main" val="237904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7" name="Google Shape;137;p2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pPr marL="0" lvl="0" indent="0" algn="ctr" rtl="0">
                <a:spcBef>
                  <a:spcPts val="0"/>
                </a:spcBef>
                <a:spcAft>
                  <a:spcPts val="0"/>
                </a:spcAft>
                <a:buNone/>
              </a:pPr>
              <a:t>16</a:t>
            </a:fld>
            <a:endParaRPr>
              <a:solidFill>
                <a:srgbClr val="999999"/>
              </a:solidFill>
            </a:endParaRPr>
          </a:p>
        </p:txBody>
      </p:sp>
      <p:sp>
        <p:nvSpPr>
          <p:cNvPr id="136" name="Google Shape;136;p23"/>
          <p:cNvSpPr txBox="1">
            <a:spLocks noGrp="1"/>
          </p:cNvSpPr>
          <p:nvPr>
            <p:ph type="title" idx="4294967295"/>
          </p:nvPr>
        </p:nvSpPr>
        <p:spPr>
          <a:xfrm>
            <a:off x="2115670" y="1952906"/>
            <a:ext cx="4752975" cy="13811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3200" b="1" i="0" u="none" strike="noStrike" baseline="0" dirty="0">
                <a:solidFill>
                  <a:schemeClr val="bg1"/>
                </a:solidFill>
                <a:latin typeface="Times New Roman" panose="02020603050405020304" pitchFamily="18" charset="0"/>
                <a:cs typeface="Times New Roman" panose="02020603050405020304" pitchFamily="18" charset="0"/>
              </a:rPr>
              <a:t>SINIF REHBERLİK PROGRAMI VİZYONU, MİSYONU VE DEĞERLERİ</a:t>
            </a:r>
            <a:endParaRPr sz="2400" dirty="0">
              <a:solidFill>
                <a:schemeClr val="bg1"/>
              </a:solidFill>
              <a:latin typeface="Times New Roman" panose="02020603050405020304" pitchFamily="18" charset="0"/>
              <a:ea typeface="Lato Light"/>
              <a:cs typeface="Times New Roman" panose="02020603050405020304" pitchFamily="18" charset="0"/>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457199" y="409782"/>
            <a:ext cx="6314792" cy="4263869"/>
          </a:xfrm>
          <a:prstGeom prst="rect">
            <a:avLst/>
          </a:prstGeom>
        </p:spPr>
        <p:txBody>
          <a:bodyPr spcFirstLastPara="1" wrap="square" lIns="91425" tIns="91425" rIns="91425" bIns="91425" anchor="b" anchorCtr="0">
            <a:noAutofit/>
          </a:bodyPr>
          <a:lstStyle/>
          <a:p>
            <a:pPr algn="l"/>
            <a:r>
              <a:rPr lang="tr-TR" sz="1800" b="1" i="0" u="none" strike="noStrike" baseline="0" dirty="0">
                <a:latin typeface="TimesNewRomanPS-BoldMT"/>
              </a:rPr>
              <a:t>Vizyon</a:t>
            </a:r>
            <a:br>
              <a:rPr lang="tr-TR" sz="1800" b="1" i="0" u="none" strike="noStrike" baseline="0" dirty="0">
                <a:latin typeface="TimesNewRomanPS-BoldMT"/>
              </a:rPr>
            </a:br>
            <a:r>
              <a:rPr lang="tr-TR" sz="1800" b="0" i="0" u="none" strike="noStrike" baseline="0" dirty="0">
                <a:latin typeface="TimesNewRomanPSMT"/>
              </a:rPr>
              <a:t>Sınıf Rehberlik Programı’nın vizyonu, bugünün çocuklarını yarının </a:t>
            </a:r>
            <a:r>
              <a:rPr lang="tr-TR" sz="1800" b="0" i="0" u="none" strike="noStrike" baseline="0" dirty="0">
                <a:solidFill>
                  <a:schemeClr val="accent5">
                    <a:lumMod val="75000"/>
                  </a:schemeClr>
                </a:solidFill>
                <a:latin typeface="TimesNewRomanPSMT"/>
              </a:rPr>
              <a:t>sağlıklı, başarılı ve iyi oluş düzeyi yüksek bireyleri </a:t>
            </a:r>
            <a:r>
              <a:rPr lang="tr-TR" sz="1800" b="0" i="0" u="none" strike="noStrike" baseline="0" dirty="0">
                <a:latin typeface="TimesNewRomanPSMT"/>
              </a:rPr>
              <a:t>olarak yetiştirmektir.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1" i="0" u="none" strike="noStrike" baseline="0" dirty="0">
                <a:latin typeface="TimesNewRomanPS-BoldMT"/>
              </a:rPr>
              <a:t>Misyon</a:t>
            </a:r>
            <a:br>
              <a:rPr lang="tr-TR" sz="1800" b="1" i="0" u="none" strike="noStrike" baseline="0" dirty="0">
                <a:latin typeface="TimesNewRomanPS-BoldMT"/>
              </a:rPr>
            </a:br>
            <a:r>
              <a:rPr lang="tr-TR" sz="1800" b="0" i="0" u="none" strike="noStrike" baseline="0" dirty="0">
                <a:latin typeface="TimesNewRomanPSMT"/>
              </a:rPr>
              <a:t>Sınıf Rehberlik Programı’nın misyonu, 2023 Eğitim Vizyonunda yer alan Rehberlik ve Psikolojik Danışma alanına ilişkin hedeflerle paralel bir şekilde öğrencilerin akademik, kariyer ve sosyal duygusal gelişimlerine katkı sağlamaktır. </a:t>
            </a:r>
            <a:r>
              <a:rPr lang="tr-TR" sz="1800" dirty="0">
                <a:latin typeface="TimesNewRomanPSMT"/>
              </a:rPr>
              <a:t>Ö</a:t>
            </a:r>
            <a:r>
              <a:rPr lang="tr-TR" sz="1800" b="0" i="0" u="none" strike="noStrike" baseline="0" dirty="0">
                <a:latin typeface="TimesNewRomanPSMT"/>
              </a:rPr>
              <a:t>ğrencilerin her bir gelişim alanına ilişkin bilgi ve becerilerini en üst düzeye çıkarmak, karakter güçleri gelişimini desteklemek ve örgün eğitim sürecinden akademik başarıları ve iyi oluşları yüksek şekilde</a:t>
            </a:r>
            <a:br>
              <a:rPr lang="tr-TR" sz="1800" b="0" i="0" u="none" strike="noStrike" baseline="0" dirty="0">
                <a:latin typeface="TimesNewRomanPSMT"/>
              </a:rPr>
            </a:br>
            <a:r>
              <a:rPr lang="tr-TR" sz="1800" b="0" i="0" u="none" strike="noStrike" baseline="0" dirty="0">
                <a:latin typeface="TimesNewRomanPSMT"/>
              </a:rPr>
              <a:t>mezun olmaları amaçlanmaktadır.</a:t>
            </a:r>
            <a:endParaRPr dirty="0"/>
          </a:p>
        </p:txBody>
      </p:sp>
      <p:sp>
        <p:nvSpPr>
          <p:cNvPr id="153" name="Google Shape;153;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285183" y="706171"/>
            <a:ext cx="6034136" cy="3331675"/>
          </a:xfrm>
          <a:prstGeom prst="rect">
            <a:avLst/>
          </a:prstGeom>
        </p:spPr>
        <p:txBody>
          <a:bodyPr spcFirstLastPara="1" wrap="square" lIns="91425" tIns="91425" rIns="91425" bIns="91425" anchor="b" anchorCtr="0">
            <a:noAutofit/>
          </a:bodyPr>
          <a:lstStyle/>
          <a:p>
            <a:r>
              <a:rPr lang="tr-TR" sz="1800" b="1" i="0" u="none" strike="noStrike" baseline="0" dirty="0">
                <a:latin typeface="TimesNewRomanPS-BoldMT"/>
              </a:rPr>
              <a:t>Değerler</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Sınıf Rehberlik Programı ile öğrencilerin Millî Eğitim Bakanlığının öğretim programlarında yer alan kök değerlerle (adalet, dostluk, dürüstlük, öz denetim, sabır, saygı, sevgi, sorumluluk, vatanseverlik, yardımseverlik) birlikte karakter güçlerinin de (azim ve kararlılık, öğrenme aşkı, merak, umut ve iyimserlik, nezaket, sosyal zekâ, yaşam coşkusu, cesaret, tedbirlilik, affedicilik, şükran duyma, mizah gibi) geliştirilmesi amaçlanmaktadır.</a:t>
            </a:r>
            <a:endParaRPr dirty="0"/>
          </a:p>
        </p:txBody>
      </p:sp>
      <p:sp>
        <p:nvSpPr>
          <p:cNvPr id="153" name="Google Shape;153;p2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Tree>
    <p:extLst>
      <p:ext uri="{BB962C8B-B14F-4D97-AF65-F5344CB8AC3E}">
        <p14:creationId xmlns:p14="http://schemas.microsoft.com/office/powerpoint/2010/main" val="402476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61" name="Google Shape;161;p2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pPr marL="0" lvl="0" indent="0" algn="ctr" rtl="0">
                <a:spcBef>
                  <a:spcPts val="0"/>
                </a:spcBef>
                <a:spcAft>
                  <a:spcPts val="0"/>
                </a:spcAft>
                <a:buNone/>
              </a:pPr>
              <a:t>19</a:t>
            </a:fld>
            <a:endParaRPr>
              <a:solidFill>
                <a:srgbClr val="999999"/>
              </a:solidFill>
            </a:endParaRPr>
          </a:p>
        </p:txBody>
      </p:sp>
      <p:sp>
        <p:nvSpPr>
          <p:cNvPr id="159" name="Google Shape;159;p26"/>
          <p:cNvSpPr txBox="1">
            <a:spLocks noGrp="1"/>
          </p:cNvSpPr>
          <p:nvPr>
            <p:ph type="title" idx="4294967295"/>
          </p:nvPr>
        </p:nvSpPr>
        <p:spPr>
          <a:xfrm>
            <a:off x="1362635" y="1427137"/>
            <a:ext cx="6140450" cy="198278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4000" b="1" i="0" u="none" strike="noStrike" baseline="0" dirty="0">
                <a:solidFill>
                  <a:schemeClr val="bg1"/>
                </a:solidFill>
                <a:latin typeface="TimesNewRomanPS-BoldMT"/>
              </a:rPr>
              <a:t>SINIF REHBERLİK PROGRAMI’NIN ÖZELLİKLERİ</a:t>
            </a:r>
            <a:endParaRPr sz="3200" dirty="0">
              <a:solidFill>
                <a:schemeClr val="bg1"/>
              </a:solidFill>
              <a:latin typeface="Lato Light"/>
              <a:ea typeface="Lato Light"/>
              <a:cs typeface="Lato Light"/>
              <a:sym typeface="Lato Light"/>
            </a:endParaRPr>
          </a:p>
        </p:txBody>
      </p:sp>
      <p:sp>
        <p:nvSpPr>
          <p:cNvPr id="162" name="Google Shape;162;p26"/>
          <p:cNvSpPr/>
          <p:nvPr/>
        </p:nvSpPr>
        <p:spPr>
          <a:xfrm>
            <a:off x="1863218" y="19265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3191493" y="317547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4029193" y="17119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6316893" y="213124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6930993" y="3495599"/>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4543893" y="3409924"/>
            <a:ext cx="113397" cy="150888"/>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537756" y="334979"/>
            <a:ext cx="5511300" cy="59485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1" i="0" u="none" strike="noStrike" baseline="0" dirty="0">
                <a:latin typeface="TimesNewRomanPS-BoldMT"/>
              </a:rPr>
              <a:t>SINIF REHBERLİK PROGRAMI’NIN AMAÇLARI</a:t>
            </a:r>
            <a:endParaRPr dirty="0"/>
          </a:p>
        </p:txBody>
      </p:sp>
      <p:sp>
        <p:nvSpPr>
          <p:cNvPr id="67" name="Google Shape;67;p14"/>
          <p:cNvSpPr txBox="1">
            <a:spLocks noGrp="1"/>
          </p:cNvSpPr>
          <p:nvPr>
            <p:ph type="body" idx="1"/>
          </p:nvPr>
        </p:nvSpPr>
        <p:spPr>
          <a:xfrm>
            <a:off x="457199" y="1297424"/>
            <a:ext cx="5925493" cy="3174987"/>
          </a:xfrm>
          <a:prstGeom prst="rect">
            <a:avLst/>
          </a:prstGeom>
        </p:spPr>
        <p:txBody>
          <a:bodyPr spcFirstLastPara="1" wrap="square" lIns="91425" tIns="91425" rIns="91425" bIns="91425" anchor="t" anchorCtr="0">
            <a:noAutofit/>
          </a:bodyPr>
          <a:lstStyle/>
          <a:p>
            <a:pPr marL="127000" indent="0" algn="l">
              <a:buNone/>
            </a:pPr>
            <a:r>
              <a:rPr lang="tr-TR" sz="1800" b="0" i="0" u="none" strike="noStrike" baseline="0" dirty="0">
                <a:solidFill>
                  <a:schemeClr val="tx1"/>
                </a:solidFill>
                <a:latin typeface="TimesNewRomanPSMT"/>
              </a:rPr>
              <a:t>Sınıf Rehberlik Programı, 1739 sayılı Millî Eğitim Temel Kanunu’nda ifade edilen Türk Millî Eğitimi’nin Genel Amaçları ile Temel İlkeleri ve 2023 Eğitim Vizyonu esas alınarak hazırlanmıştır. Program 2023 Eğitim Vizyonuna paralel olarak sadece beceri kazandırmayı değil, öğrencilerin edindikleri </a:t>
            </a:r>
            <a:r>
              <a:rPr lang="tr-TR" sz="1800" b="0" i="1" u="none" strike="noStrike" baseline="0" dirty="0">
                <a:solidFill>
                  <a:srgbClr val="FFC000"/>
                </a:solidFill>
                <a:latin typeface="TimesNewRomanPS-ItalicMT"/>
              </a:rPr>
              <a:t>bilgileri beceriye, becerilerini de görgüye taşımalarına</a:t>
            </a:r>
            <a:r>
              <a:rPr lang="tr-TR" sz="1800" b="0" i="1" u="none" strike="noStrike" baseline="0" dirty="0">
                <a:solidFill>
                  <a:schemeClr val="tx1"/>
                </a:solidFill>
                <a:latin typeface="TimesNewRomanPS-ItalicMT"/>
              </a:rPr>
              <a:t> </a:t>
            </a:r>
            <a:r>
              <a:rPr lang="tr-TR" sz="1800" b="0" i="0" u="none" strike="noStrike" baseline="0" dirty="0">
                <a:solidFill>
                  <a:schemeClr val="tx1"/>
                </a:solidFill>
                <a:latin typeface="TimesNewRomanPSMT"/>
              </a:rPr>
              <a:t>katkı sağlamayı amaçlamaktadır.</a:t>
            </a:r>
            <a:endParaRPr sz="1200" dirty="0">
              <a:solidFill>
                <a:schemeClr val="tx1"/>
              </a:solidFill>
            </a:endParaRPr>
          </a:p>
        </p:txBody>
      </p:sp>
      <p:sp>
        <p:nvSpPr>
          <p:cNvPr id="69" name="Google Shape;69;p1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39093" y="594839"/>
            <a:ext cx="6097510" cy="4472412"/>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1.Tek bir modele dayanmak yerine özellikle gelişimsel, yeterlik, güç temelli, problem odaklı ve kültürel farklılıkları dikkate alan kapsayıcı bir yaklaşım benimsenmiştir.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2.</a:t>
            </a:r>
            <a:r>
              <a:rPr lang="tr-TR" sz="1800" b="1" i="1" u="none" strike="noStrike" baseline="0" dirty="0">
                <a:latin typeface="TimesNewRomanPS-BoldItalicMT"/>
              </a:rPr>
              <a:t>Akademik</a:t>
            </a:r>
            <a:r>
              <a:rPr lang="tr-TR" sz="1800" b="1" i="0" u="none" strike="noStrike" baseline="0" dirty="0">
                <a:latin typeface="TimesNewRomanPS-BoldMT"/>
              </a:rPr>
              <a:t>, </a:t>
            </a:r>
            <a:r>
              <a:rPr lang="tr-TR" sz="1800" b="1" i="1" u="none" strike="noStrike" baseline="0" dirty="0">
                <a:latin typeface="TimesNewRomanPS-BoldItalicMT"/>
              </a:rPr>
              <a:t>kariyer </a:t>
            </a:r>
            <a:r>
              <a:rPr lang="tr-TR" sz="1800" b="0" i="0" u="none" strike="noStrike" baseline="0" dirty="0">
                <a:latin typeface="TimesNewRomanPSMT"/>
              </a:rPr>
              <a:t>ve </a:t>
            </a:r>
            <a:r>
              <a:rPr lang="tr-TR" sz="1800" b="1" i="1" u="none" strike="noStrike" baseline="0" dirty="0">
                <a:latin typeface="TimesNewRomanPS-BoldItalicMT"/>
              </a:rPr>
              <a:t>sosyal duygusal </a:t>
            </a:r>
            <a:r>
              <a:rPr lang="tr-TR" sz="1800" b="0" i="0" u="none" strike="noStrike" baseline="0" dirty="0">
                <a:latin typeface="TimesNewRomanPSMT"/>
              </a:rPr>
              <a:t>olmak üzere üç temel gelişim alanı belirlenmiştir. Bu gelişim alanlarına ait kazanım ifadeleri birbirinden ayrı olmakla birlikte birbirini destekleyecek şekilde yazılmıştır.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3.Gelişim alanlarına ilişkin yeterlik alanları çeşitlendirilmiş ve açık bir şekilde belirlenmiştir. Yeterlikler ve kazanımlar; öğrencilerin yaşları, zihinsel, sosyal duygusal ve fiziksel gelişimleri ile gelişim görevleri dikkate alınarak hazırlanmıştır.</a:t>
            </a:r>
            <a:br>
              <a:rPr lang="tr-TR" sz="1800" b="0" i="0" u="none" strike="noStrike" baseline="0" dirty="0">
                <a:latin typeface="TimesNewRomanPSMT"/>
              </a:rPr>
            </a:br>
            <a:r>
              <a:rPr lang="tr-TR" sz="1800" b="0" i="0" u="none" strike="noStrike" baseline="0" dirty="0">
                <a:latin typeface="Wingdings3"/>
              </a:rPr>
              <a:t> </a:t>
            </a:r>
            <a:br>
              <a:rPr lang="tr-TR" sz="1800" b="0" i="0" u="none" strike="noStrike" baseline="0" dirty="0">
                <a:latin typeface="Wingdings3"/>
              </a:rPr>
            </a:br>
            <a:r>
              <a:rPr lang="tr-TR" sz="1800" b="0" i="0" u="none" strike="noStrike" baseline="0" dirty="0">
                <a:latin typeface="Wingdings3"/>
              </a:rPr>
              <a:t>4.</a:t>
            </a:r>
            <a:r>
              <a:rPr lang="tr-TR" sz="1800" b="0" i="0" u="none" strike="noStrike" baseline="0" dirty="0">
                <a:latin typeface="TimesNewRomanPSMT"/>
              </a:rPr>
              <a:t>Gelişim alanlarında duyguların farkındalığına ve ifade edilmesine özen gösterilmiştir.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285185" y="334978"/>
            <a:ext cx="6043187" cy="3922213"/>
          </a:xfrm>
          <a:prstGeom prst="rect">
            <a:avLst/>
          </a:prstGeom>
        </p:spPr>
        <p:txBody>
          <a:bodyPr spcFirstLastPara="1" wrap="square" lIns="91425" tIns="91425" rIns="91425" bIns="91425" anchor="b" anchorCtr="0">
            <a:noAutofit/>
          </a:bodyPr>
          <a:lstStyle/>
          <a:p>
            <a:r>
              <a:rPr lang="tr-TR" sz="1800" b="0" i="0" u="none" strike="noStrike" baseline="0" dirty="0">
                <a:latin typeface="TimesNewRomanPSMT"/>
              </a:rPr>
              <a:t>5.Kazanımlar yazılırken program geliştirme sürecinde öğrencilerin, velilerin ve öğretmenlerin rehberlik ihtiyacını ortaya koyan RİBA sonuçları, </a:t>
            </a:r>
            <a:r>
              <a:rPr lang="tr-TR" sz="1800" b="0" i="0" u="none" strike="noStrike" baseline="0" dirty="0" err="1">
                <a:latin typeface="TimesNewRomanPSMT"/>
              </a:rPr>
              <a:t>çalıştaylar</a:t>
            </a:r>
            <a:r>
              <a:rPr lang="tr-TR" sz="1800" dirty="0">
                <a:latin typeface="TimesNewRomanPSMT"/>
              </a:rPr>
              <a:t> </a:t>
            </a:r>
            <a:r>
              <a:rPr lang="tr-TR" sz="1800" b="0" i="0" u="none" strike="noStrike" baseline="0" dirty="0">
                <a:latin typeface="TimesNewRomanPSMT"/>
              </a:rPr>
              <a:t>kapsamında öğretmenlere uygulanan ihtiyaç analizi ile elde edilen veriler, “Karakter Güçleri ve Erdemler”, “21. Yüzyıl Becerileri” olarak  adlandırılan yeni nesil beceriler ve Millî Eğitim Bakanlığı tarafından tanımlanan “Kök Değerler” dikkate alınmıştır.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dirty="0">
                <a:latin typeface="Wingdings3"/>
              </a:rPr>
              <a:t>6.</a:t>
            </a:r>
            <a:r>
              <a:rPr lang="tr-TR" sz="1800" b="0" i="0" u="none" strike="noStrike" baseline="0" dirty="0">
                <a:latin typeface="TimesNewRomanPSMT"/>
              </a:rPr>
              <a:t>Duyuşsal davranış kazandırmanın bir süreç olduğu ve tekrarlanması gerektiği dikkate alınarak kazanımların kapsayıcı olmasına özen gösterilmiş ve bazı kazanımlar farklı sınıf düzeylerinde tekrar edilmiştir.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Tree>
    <p:extLst>
      <p:ext uri="{BB962C8B-B14F-4D97-AF65-F5344CB8AC3E}">
        <p14:creationId xmlns:p14="http://schemas.microsoft.com/office/powerpoint/2010/main" val="3836552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285185" y="334978"/>
            <a:ext cx="6043187" cy="3922213"/>
          </a:xfrm>
          <a:prstGeom prst="rect">
            <a:avLst/>
          </a:prstGeom>
        </p:spPr>
        <p:txBody>
          <a:bodyPr spcFirstLastPara="1" wrap="square" lIns="91425" tIns="91425" rIns="91425" bIns="91425" anchor="b" anchorCtr="0">
            <a:noAutofit/>
          </a:bodyPr>
          <a:lstStyle/>
          <a:p>
            <a:r>
              <a:rPr lang="tr-TR" sz="1800" b="0" i="0" u="none" strike="noStrike" baseline="0" dirty="0">
                <a:latin typeface="TimesNewRomanPSMT"/>
              </a:rPr>
              <a:t>5.Kazanımlar yazılırken program geliştirme sürecinde öğrencilerin, velilerin ve öğretmenlerin rehberlik ihtiyacını ortaya koyan RİBA sonuçları, </a:t>
            </a:r>
            <a:r>
              <a:rPr lang="tr-TR" sz="1800" b="0" i="0" u="none" strike="noStrike" baseline="0" dirty="0" err="1">
                <a:latin typeface="TimesNewRomanPSMT"/>
              </a:rPr>
              <a:t>çalıştaylar</a:t>
            </a:r>
            <a:r>
              <a:rPr lang="tr-TR" sz="1800" dirty="0">
                <a:latin typeface="TimesNewRomanPSMT"/>
              </a:rPr>
              <a:t> </a:t>
            </a:r>
            <a:r>
              <a:rPr lang="tr-TR" sz="1800" b="0" i="0" u="none" strike="noStrike" baseline="0" dirty="0">
                <a:latin typeface="TimesNewRomanPSMT"/>
              </a:rPr>
              <a:t>kapsamında öğretmenlere uygulanan ihtiyaç analizi ile elde edilen veriler, “Karakter Güçleri ve Erdemler”, “21. Yüzyıl Becerileri” olarak  adlandırılan yeni nesil beceriler ve Millî Eğitim Bakanlığı tarafından tanımlanan “Kök Değerler” dikkate alınmıştır.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dirty="0">
                <a:latin typeface="Wingdings3"/>
              </a:rPr>
              <a:t>6.</a:t>
            </a:r>
            <a:r>
              <a:rPr lang="tr-TR" sz="1800" b="0" i="0" u="none" strike="noStrike" baseline="0" dirty="0">
                <a:latin typeface="TimesNewRomanPSMT"/>
              </a:rPr>
              <a:t>Duyuşsal davranış kazandırmanın bir süreç olduğu ve tekrarlanması gerektiği dikkate alınarak kazanımların kapsayıcı olmasına özen gösterilmiş ve bazı kazanımlar farklı sınıf düzeylerinde tekrar edilmiştir.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spTree>
    <p:extLst>
      <p:ext uri="{BB962C8B-B14F-4D97-AF65-F5344CB8AC3E}">
        <p14:creationId xmlns:p14="http://schemas.microsoft.com/office/powerpoint/2010/main" val="89668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21399" y="334978"/>
            <a:ext cx="5762530" cy="3922213"/>
          </a:xfrm>
          <a:prstGeom prst="rect">
            <a:avLst/>
          </a:prstGeom>
        </p:spPr>
        <p:txBody>
          <a:bodyPr spcFirstLastPara="1" wrap="square" lIns="91425" tIns="91425" rIns="91425" bIns="91425" anchor="b" anchorCtr="0">
            <a:noAutofit/>
          </a:bodyPr>
          <a:lstStyle/>
          <a:p>
            <a:r>
              <a:rPr lang="tr-TR" sz="1800" b="0" i="0" u="none" strike="noStrike" baseline="0" dirty="0">
                <a:latin typeface="TimesNewRomanPSMT"/>
              </a:rPr>
              <a:t>7.Akademik gelişim alanında, hayat boyu gelişim ve değişim anlayışından hareketle öğrencilerin kendi öğrenmelerinin sorumluluğunu alması, akademik anlayış</a:t>
            </a:r>
            <a:r>
              <a:rPr lang="tr-TR" sz="1800" dirty="0">
                <a:latin typeface="TimesNewRomanPSMT"/>
              </a:rPr>
              <a:t> </a:t>
            </a:r>
            <a:r>
              <a:rPr lang="tr-TR" sz="1800" b="0" i="0" u="none" strike="noStrike" baseline="0" dirty="0">
                <a:latin typeface="TimesNewRomanPSMT"/>
              </a:rPr>
              <a:t>geliştirmeleri, akademik çalışmalarında öz düzenleme becerilerini kazanmaları amaçlanmaktadır. 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Tree>
    <p:extLst>
      <p:ext uri="{BB962C8B-B14F-4D97-AF65-F5344CB8AC3E}">
        <p14:creationId xmlns:p14="http://schemas.microsoft.com/office/powerpoint/2010/main" val="3160863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21399" y="715224"/>
            <a:ext cx="5762530" cy="3541967"/>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8. Kariyer gelişim alanında, içinde bulunduğumuz dijital çağda mesleklerin hızlı ve sürekli olarak değiştiği fikrinden hareketle öğrencilerin mesleklerin değişebileceği ve</a:t>
            </a:r>
            <a:br>
              <a:rPr lang="tr-TR" sz="1800" b="0" i="0" u="none" strike="noStrike" baseline="0" dirty="0">
                <a:latin typeface="TimesNewRomanPSMT"/>
              </a:rPr>
            </a:br>
            <a:r>
              <a:rPr lang="tr-TR" sz="1800" b="0" i="0" u="none" strike="noStrike" baseline="0" dirty="0">
                <a:latin typeface="TimesNewRomanPSMT"/>
              </a:rPr>
              <a:t>gelişebileceği anlayışını kazanmaları ve kendi kariyer planlarını bu anlayışa dayanarak geliştirmeleri benimsenmiştir. 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Tree>
    <p:extLst>
      <p:ext uri="{BB962C8B-B14F-4D97-AF65-F5344CB8AC3E}">
        <p14:creationId xmlns:p14="http://schemas.microsoft.com/office/powerpoint/2010/main" val="3343691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48146" y="235390"/>
            <a:ext cx="6025081" cy="4635061"/>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9. Kariyer gelişim alanında, öğrencilerin içinde bulundukları kariyer gelişim döneminin özellikleri ve kariyer gelişim görevleri dikkate alınmıştır.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dirty="0">
                <a:latin typeface="Wingdings3"/>
              </a:rPr>
              <a:t>10.</a:t>
            </a:r>
            <a:r>
              <a:rPr lang="tr-TR" sz="1800" b="0" i="0" u="none" strike="noStrike" baseline="0" dirty="0">
                <a:latin typeface="Wingdings3"/>
              </a:rPr>
              <a:t> </a:t>
            </a:r>
            <a:r>
              <a:rPr lang="tr-TR" sz="1800" b="0" i="0" u="none" strike="noStrike" baseline="0" dirty="0">
                <a:latin typeface="TimesNewRomanPSMT"/>
              </a:rPr>
              <a:t>Sosyal duygusal gelişim alanında, öğrencilerin içinde bulundukları sosyal gruplarda başarılı olmaları için neleri bilmeleri ve nasıl davranmaları gerektiğiyle ilgili becerileri</a:t>
            </a:r>
            <a:r>
              <a:rPr lang="tr-TR" sz="1800" dirty="0">
                <a:latin typeface="TimesNewRomanPSMT"/>
              </a:rPr>
              <a:t> </a:t>
            </a:r>
            <a:r>
              <a:rPr lang="tr-TR" sz="1800" b="0" i="0" u="none" strike="noStrike" baseline="0" dirty="0">
                <a:latin typeface="TimesNewRomanPSMT"/>
              </a:rPr>
              <a:t>kazandırmak benimsenmiştir. Bunun yanı sıra, zihinsel gelişime de destek sağlayan duygularını anlamalarına, tanımalarına, ifade etmelerine ve yönetmelerine odaklanılmıştır. Bu kapsamda, benlik farkındalığı kazanma, duyguları anlama ve yönetme, sorumlu karar verme, kişisel güvenliğini sağlama ve kişilerarası iletişim becerileri gibi sosyal duygusal öğrenme becerilerini geliştirmeleri önemli görülmüştür.</a:t>
            </a: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Tree>
    <p:extLst>
      <p:ext uri="{BB962C8B-B14F-4D97-AF65-F5344CB8AC3E}">
        <p14:creationId xmlns:p14="http://schemas.microsoft.com/office/powerpoint/2010/main" val="327015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384772" y="1013987"/>
            <a:ext cx="6025081" cy="4771178"/>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11.Sınıf Rehberlik Programı’nda iyi oluş, iyilik hâli, beden imgesi, sanal arkadaşlık, hak savunuculuğu, karakter güçleri, hayal etme, liderlik becerileri, kariyer amaç ve beklentileri, kariyer </a:t>
            </a:r>
            <a:r>
              <a:rPr lang="tr-TR" sz="1800" b="0" i="0" u="none" strike="noStrike" baseline="0" dirty="0" err="1">
                <a:latin typeface="TimesNewRomanPSMT"/>
              </a:rPr>
              <a:t>portfolyosu</a:t>
            </a:r>
            <a:r>
              <a:rPr lang="tr-TR" sz="1800" b="0" i="0" u="none" strike="noStrike" baseline="0" dirty="0">
                <a:latin typeface="TimesNewRomanPSMT"/>
              </a:rPr>
              <a:t>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12.Akademik gelişimde ve kariyer gelişiminde olduğu gibi sosyal duygusal gelişim alanında da öğrencilerin güçlü yönlerini ortaya çıkarmaları ve olumlu kişilik özelliklerini geliştirmeleri benimsenmiştir.</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Tree>
    <p:extLst>
      <p:ext uri="{BB962C8B-B14F-4D97-AF65-F5344CB8AC3E}">
        <p14:creationId xmlns:p14="http://schemas.microsoft.com/office/powerpoint/2010/main" val="409114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xfrm>
            <a:off x="411666" y="951234"/>
            <a:ext cx="6025081" cy="3659664"/>
          </a:xfrm>
          <a:prstGeom prst="rect">
            <a:avLst/>
          </a:prstGeom>
        </p:spPr>
        <p:txBody>
          <a:bodyPr spcFirstLastPara="1" wrap="square" lIns="91425" tIns="91425" rIns="91425" bIns="91425" anchor="b" anchorCtr="0">
            <a:noAutofit/>
          </a:bodyPr>
          <a:lstStyle/>
          <a:p>
            <a:pPr algn="l"/>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r>
              <a:rPr lang="tr-TR" sz="1800" b="0" i="0" u="none" strike="noStrike" baseline="0" dirty="0">
                <a:latin typeface="TimesNewRomanPSMT"/>
              </a:rPr>
              <a:t/>
            </a:r>
            <a:br>
              <a:rPr lang="tr-TR" sz="1800" b="0" i="0" u="none" strike="noStrike" baseline="0" dirty="0">
                <a:latin typeface="TimesNewRomanPSMT"/>
              </a:rPr>
            </a:br>
            <a:endParaRPr dirty="0"/>
          </a:p>
        </p:txBody>
      </p:sp>
      <p:sp>
        <p:nvSpPr>
          <p:cNvPr id="194" name="Google Shape;194;p2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5" name="Metin kutusu 4">
            <a:extLst>
              <a:ext uri="{FF2B5EF4-FFF2-40B4-BE49-F238E27FC236}">
                <a16:creationId xmlns:a16="http://schemas.microsoft.com/office/drawing/2014/main" xmlns="" id="{9E78ED52-0E95-4E74-A5A3-873C72E46278}"/>
              </a:ext>
            </a:extLst>
          </p:cNvPr>
          <p:cNvSpPr txBox="1"/>
          <p:nvPr/>
        </p:nvSpPr>
        <p:spPr>
          <a:xfrm>
            <a:off x="636182" y="1350377"/>
            <a:ext cx="5576047" cy="2308324"/>
          </a:xfrm>
          <a:prstGeom prst="rect">
            <a:avLst/>
          </a:prstGeom>
          <a:noFill/>
        </p:spPr>
        <p:txBody>
          <a:bodyPr wrap="square">
            <a:spAutoFit/>
          </a:bodyPr>
          <a:lstStyle/>
          <a:p>
            <a:pPr algn="l"/>
            <a:r>
              <a:rPr lang="tr-TR" sz="1800" b="0" i="0" u="none" strike="noStrike" baseline="0" dirty="0">
                <a:latin typeface="TimesNewRomanPSMT"/>
              </a:rPr>
              <a:t>13.Akademik, kariyer ve sosyal duygusal gelişim alanlarında, öğrencilerin güçlü yanlarını ortaya çıkarmak, kök değerleri kazanmalarına katkıda bulunmak benimsenmiştir. Bu kapsamda, öğrencilere sağlıklı bir akademik gelişim, sağlıklı bir kariyer gelişimi ve sağlıklı bir sosyal duygusal gelişim sağlayarak öğrencilerin iyi oluş ve uyum düzeyi yüksek bireyler olarak yetişmeleri beklenmektedir.</a:t>
            </a:r>
            <a:endParaRPr lang="tr-TR" sz="1800" dirty="0"/>
          </a:p>
        </p:txBody>
      </p:sp>
    </p:spTree>
    <p:extLst>
      <p:ext uri="{BB962C8B-B14F-4D97-AF65-F5344CB8AC3E}">
        <p14:creationId xmlns:p14="http://schemas.microsoft.com/office/powerpoint/2010/main" val="321663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pPr marL="0" lvl="0" indent="0" algn="ctr" rtl="0">
                <a:spcBef>
                  <a:spcPts val="0"/>
                </a:spcBef>
                <a:spcAft>
                  <a:spcPts val="0"/>
                </a:spcAft>
                <a:buNone/>
              </a:pPr>
              <a:t>28</a:t>
            </a:fld>
            <a:endParaRPr>
              <a:solidFill>
                <a:srgbClr val="999999"/>
              </a:solidFill>
            </a:endParaRPr>
          </a:p>
        </p:txBody>
      </p:sp>
      <p:sp>
        <p:nvSpPr>
          <p:cNvPr id="172" name="Google Shape;172;p27"/>
          <p:cNvSpPr txBox="1">
            <a:spLocks noGrp="1"/>
          </p:cNvSpPr>
          <p:nvPr>
            <p:ph type="ctrTitle" idx="4294967295"/>
          </p:nvPr>
        </p:nvSpPr>
        <p:spPr>
          <a:xfrm>
            <a:off x="1095009" y="2403008"/>
            <a:ext cx="6405282" cy="1160462"/>
          </a:xfrm>
          <a:prstGeom prst="rect">
            <a:avLst/>
          </a:prstGeom>
        </p:spPr>
        <p:txBody>
          <a:bodyPr spcFirstLastPara="1" wrap="square" lIns="91425" tIns="91425" rIns="91425" bIns="91425" anchor="b" anchorCtr="0">
            <a:noAutofit/>
          </a:bodyPr>
          <a:lstStyle/>
          <a:p>
            <a:pPr algn="ctr"/>
            <a:r>
              <a:rPr lang="tr-TR" sz="3600" b="1" i="0" u="none" strike="noStrike" baseline="0" dirty="0">
                <a:solidFill>
                  <a:schemeClr val="bg1"/>
                </a:solidFill>
                <a:latin typeface="TimesNewRomanPS-BoldMT"/>
              </a:rPr>
              <a:t>SINIF REHBERLİK PROGRAMI’NDA KÖK DEĞERLER VE KARAKTER</a:t>
            </a:r>
            <a:br>
              <a:rPr lang="tr-TR" sz="3600" b="1" i="0" u="none" strike="noStrike" baseline="0" dirty="0">
                <a:solidFill>
                  <a:schemeClr val="bg1"/>
                </a:solidFill>
                <a:latin typeface="TimesNewRomanPS-BoldMT"/>
              </a:rPr>
            </a:br>
            <a:r>
              <a:rPr lang="tr-TR" sz="3600" b="1" i="0" u="none" strike="noStrike" baseline="0" dirty="0">
                <a:solidFill>
                  <a:schemeClr val="bg1"/>
                </a:solidFill>
                <a:latin typeface="TimesNewRomanPS-BoldMT"/>
              </a:rPr>
              <a:t>GÜÇLERİ</a:t>
            </a:r>
            <a:endParaRPr sz="138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185857" y="1383139"/>
            <a:ext cx="6246003" cy="2377221"/>
          </a:xfrm>
          <a:prstGeom prst="rect">
            <a:avLst/>
          </a:prstGeom>
        </p:spPr>
        <p:txBody>
          <a:bodyPr spcFirstLastPara="1" wrap="square" lIns="91425" tIns="91425" rIns="91425" bIns="91425" anchor="t" anchorCtr="0">
            <a:noAutofit/>
          </a:bodyPr>
          <a:lstStyle/>
          <a:p>
            <a:pPr marL="152400" indent="0" algn="l">
              <a:buNone/>
            </a:pPr>
            <a:r>
              <a:rPr lang="tr-TR" sz="1800" b="1" i="0" u="none" strike="noStrike" baseline="0" dirty="0">
                <a:solidFill>
                  <a:schemeClr val="tx1">
                    <a:lumMod val="50000"/>
                  </a:schemeClr>
                </a:solidFill>
                <a:latin typeface="TimesNewRomanPS-BoldMT"/>
              </a:rPr>
              <a:t>Kök Değerler</a:t>
            </a:r>
          </a:p>
          <a:p>
            <a:pPr marL="152400" indent="0" algn="l">
              <a:buNone/>
            </a:pPr>
            <a:r>
              <a:rPr lang="tr-TR" sz="1800" b="0" i="0" u="none" strike="noStrike" baseline="0" dirty="0">
                <a:solidFill>
                  <a:schemeClr val="tx1">
                    <a:lumMod val="50000"/>
                  </a:schemeClr>
                </a:solidFill>
                <a:latin typeface="TimesNewRomanPSMT"/>
              </a:rPr>
              <a:t>Millî Eğitim Bakanlığının tüm müfredatıyla paralellik gösterebilmek adına Talim ve Terbiye Kurulu Başkanlığının (TTKB) 18 Temmuz 2017 tarihli </a:t>
            </a:r>
            <a:r>
              <a:rPr lang="tr-TR" sz="1800" b="0" i="1" u="none" strike="noStrike" baseline="0" dirty="0">
                <a:solidFill>
                  <a:schemeClr val="tx1">
                    <a:lumMod val="50000"/>
                  </a:schemeClr>
                </a:solidFill>
                <a:latin typeface="TimesNewRomanPS-ItalicMT"/>
              </a:rPr>
              <a:t>“Müfredatta Yenileme ve Değişiklik Çalışmalarımız Üzerine...” </a:t>
            </a:r>
            <a:r>
              <a:rPr lang="tr-TR" sz="1800" b="0" i="0" u="none" strike="noStrike" baseline="0" dirty="0">
                <a:solidFill>
                  <a:schemeClr val="tx1">
                    <a:lumMod val="50000"/>
                  </a:schemeClr>
                </a:solidFill>
                <a:latin typeface="TimesNewRomanPSMT"/>
              </a:rPr>
              <a:t>isimli raporda yer alan kök değerler: </a:t>
            </a:r>
            <a:r>
              <a:rPr lang="tr-TR" sz="1800" b="0" i="1" u="none" strike="noStrike" baseline="0" dirty="0">
                <a:solidFill>
                  <a:schemeClr val="tx1">
                    <a:lumMod val="50000"/>
                  </a:schemeClr>
                </a:solidFill>
                <a:latin typeface="TimesNewRomanPS-ItalicMT"/>
              </a:rPr>
              <a:t>adalet, dostluk, dürüstlük, öz denetim, sabır, saygı, sevgi, sorumluluk, yardımseverlik, vatanseverlik</a:t>
            </a:r>
            <a:r>
              <a:rPr lang="tr-TR" sz="1800" b="0" i="0" u="none" strike="noStrike" baseline="0" dirty="0">
                <a:solidFill>
                  <a:schemeClr val="tx1">
                    <a:lumMod val="50000"/>
                  </a:schemeClr>
                </a:solidFill>
                <a:latin typeface="TimesNewRomanPSMT"/>
              </a:rPr>
              <a:t>tir.</a:t>
            </a:r>
            <a:endParaRPr lang="en-US" dirty="0">
              <a:solidFill>
                <a:schemeClr val="tx1">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Tree>
    <p:extLst>
      <p:ext uri="{BB962C8B-B14F-4D97-AF65-F5344CB8AC3E}">
        <p14:creationId xmlns:p14="http://schemas.microsoft.com/office/powerpoint/2010/main" val="3952014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8"/>
          <p:cNvSpPr txBox="1">
            <a:spLocks noGrp="1"/>
          </p:cNvSpPr>
          <p:nvPr>
            <p:ph type="body" idx="1"/>
          </p:nvPr>
        </p:nvSpPr>
        <p:spPr>
          <a:xfrm>
            <a:off x="248970" y="623830"/>
            <a:ext cx="6930427" cy="4355576"/>
          </a:xfrm>
          <a:prstGeom prst="rect">
            <a:avLst/>
          </a:prstGeom>
        </p:spPr>
        <p:txBody>
          <a:bodyPr spcFirstLastPara="1" wrap="square" lIns="91425" tIns="91425" rIns="91425" bIns="91425" anchor="t" anchorCtr="0">
            <a:noAutofit/>
          </a:bodyPr>
          <a:lstStyle/>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Bu kapsamda program ile aşağıdaki genel amaçlara ulaşılması hedeflenmektedir.</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Öğrenme yaşantıları yoluyla kendini tanıyabilen,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Kendi ve başkalarının duygularını anlayan ve kendi duygularını ifade edebilen,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Kişiler arası iletişim becerileri ve karakter güçleri gelişmiş,</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İçinde bulunduğu çevresine ve topluma uyum sağlayabilen,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Problem çözme ve karar verme becerilerine sahip,</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Kendine uygun ders, dal/alan ve meslek seçebilen,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Akademik planlama ve kariyer planlama yapabilen,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Hayat boyu öğrenme modelini alışkanlık hâline getiren,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Çalışarak üretmenin önemini benimseyen,</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İyi oluş düzeyleri yüksek,</a:t>
            </a:r>
          </a:p>
          <a:p>
            <a:pPr marL="114300" indent="0" algn="l">
              <a:buNone/>
            </a:pPr>
            <a:r>
              <a:rPr lang="tr-TR" sz="1600" b="0" i="0" u="none" strike="noStrike" baseline="0" dirty="0">
                <a:solidFill>
                  <a:schemeClr val="tx1"/>
                </a:solidFill>
                <a:latin typeface="Times New Roman" panose="02020603050405020304" pitchFamily="18" charset="0"/>
                <a:cs typeface="Times New Roman" panose="02020603050405020304" pitchFamily="18" charset="0"/>
              </a:rPr>
              <a:t>- Kök değerleri gelişmiş bireyler yetiştirmek amaçlanmıştır.</a:t>
            </a:r>
            <a:endParaRPr sz="1600" dirty="0">
              <a:solidFill>
                <a:schemeClr val="tx1"/>
              </a:solidFill>
              <a:latin typeface="Times New Roman" panose="02020603050405020304" pitchFamily="18" charset="0"/>
              <a:cs typeface="Times New Roman" panose="02020603050405020304" pitchFamily="18" charset="0"/>
            </a:endParaRPr>
          </a:p>
        </p:txBody>
      </p:sp>
      <p:sp>
        <p:nvSpPr>
          <p:cNvPr id="96" name="Google Shape;96;p1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185857" y="1033516"/>
            <a:ext cx="6246003" cy="2377221"/>
          </a:xfrm>
          <a:prstGeom prst="rect">
            <a:avLst/>
          </a:prstGeom>
        </p:spPr>
        <p:txBody>
          <a:bodyPr spcFirstLastPara="1" wrap="square" lIns="91425" tIns="91425" rIns="91425" bIns="91425" anchor="t" anchorCtr="0">
            <a:noAutofit/>
          </a:bodyPr>
          <a:lstStyle/>
          <a:p>
            <a:pPr marL="152400" indent="0" algn="l">
              <a:buNone/>
            </a:pPr>
            <a:r>
              <a:rPr lang="tr-TR" sz="1800" b="1" i="0" u="none" strike="noStrike" baseline="0" dirty="0">
                <a:latin typeface="TimesNewRomanPS-BoldMT"/>
              </a:rPr>
              <a:t>Karakter Güçleri ve Erdemler</a:t>
            </a:r>
            <a:endParaRPr lang="tr-TR" sz="1800" b="0" i="0" u="none" strike="noStrike" baseline="0" dirty="0">
              <a:latin typeface="TimesNewRomanPSMT"/>
            </a:endParaRPr>
          </a:p>
          <a:p>
            <a:pPr marL="152400" indent="0" algn="l">
              <a:buNone/>
            </a:pPr>
            <a:r>
              <a:rPr lang="tr-TR" sz="1800" b="0" i="0" u="none" strike="noStrike" baseline="0" dirty="0">
                <a:solidFill>
                  <a:schemeClr val="tx1">
                    <a:lumMod val="50000"/>
                  </a:schemeClr>
                </a:solidFill>
                <a:latin typeface="TimesNewRomanPSMT"/>
              </a:rPr>
              <a:t>Pozitif psikolojide belirtilen olumlu ve güçlü özellikler “karakter güçleri” olarak ifade edilmektedir. Karakter güçleri, bireyin iyi olma düzeyine katkı sağlayan ve geliştirilebilir özelliklerdir. Karakter güçleri, her bireyde farklı düzeylerde bulunan, bireyin duygu, düşünce ve davranışlarıyla ortaya konan pozitif özellikler olarak tanımlanır. Farklı kültürlerde yaygın olarak bilinen, bireyin iyi oluşuna ve yaşam doyumuna katkı sağlayan ve ahlaki açıdan değerli olan özellikler 6 temel erdem ve 24 karakter gücü olarak sınıflandırılmıştır.</a:t>
            </a:r>
            <a:endParaRPr lang="en-US" dirty="0">
              <a:solidFill>
                <a:schemeClr val="tx1">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Tree>
    <p:extLst>
      <p:ext uri="{BB962C8B-B14F-4D97-AF65-F5344CB8AC3E}">
        <p14:creationId xmlns:p14="http://schemas.microsoft.com/office/powerpoint/2010/main" val="3992414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212751" y="397021"/>
            <a:ext cx="6412167" cy="4112225"/>
          </a:xfrm>
          <a:prstGeom prst="rect">
            <a:avLst/>
          </a:prstGeom>
        </p:spPr>
        <p:txBody>
          <a:bodyPr spcFirstLastPara="1" wrap="square" lIns="91425" tIns="91425" rIns="91425" bIns="91425" anchor="t" anchorCtr="0">
            <a:noAutofit/>
          </a:bodyPr>
          <a:lstStyle/>
          <a:p>
            <a:pPr algn="l"/>
            <a:r>
              <a:rPr lang="tr-TR" sz="1800" b="0" i="1" u="none" strike="noStrike" baseline="0" dirty="0">
                <a:solidFill>
                  <a:schemeClr val="accent6">
                    <a:lumMod val="75000"/>
                  </a:schemeClr>
                </a:solidFill>
                <a:latin typeface="TimesNewRomanPS-ItalicMT"/>
              </a:rPr>
              <a:t>Bilgelik erdemi: </a:t>
            </a:r>
            <a:r>
              <a:rPr lang="tr-TR" sz="1800" b="0" i="0" u="none" strike="noStrike" baseline="0" dirty="0">
                <a:solidFill>
                  <a:schemeClr val="tx1">
                    <a:lumMod val="50000"/>
                  </a:schemeClr>
                </a:solidFill>
                <a:latin typeface="TimesNewRomanPSMT"/>
              </a:rPr>
              <a:t>yaratıcılık, merak, öğrenme sevgisi, açık fikirlilik ve çok yönlü bakış açısı karakter güçlerini</a:t>
            </a:r>
          </a:p>
          <a:p>
            <a:pPr algn="l"/>
            <a:r>
              <a:rPr lang="tr-TR" sz="1800" i="1" dirty="0">
                <a:solidFill>
                  <a:srgbClr val="C00000"/>
                </a:solidFill>
                <a:latin typeface="TimesNewRomanPS-ItalicMT"/>
              </a:rPr>
              <a:t>C</a:t>
            </a:r>
            <a:r>
              <a:rPr lang="tr-TR" sz="1800" b="0" i="1" u="none" strike="noStrike" baseline="0" dirty="0">
                <a:solidFill>
                  <a:srgbClr val="C00000"/>
                </a:solidFill>
                <a:latin typeface="TimesNewRomanPS-ItalicMT"/>
              </a:rPr>
              <a:t>esaret erdemi</a:t>
            </a:r>
            <a:r>
              <a:rPr lang="tr-TR" sz="1800" dirty="0">
                <a:solidFill>
                  <a:srgbClr val="C00000"/>
                </a:solidFill>
                <a:latin typeface="TimesNewRomanPSMT"/>
              </a:rPr>
              <a:t>: </a:t>
            </a:r>
            <a:r>
              <a:rPr lang="tr-TR" sz="1800" b="0" i="0" u="none" strike="noStrike" baseline="0" dirty="0">
                <a:solidFill>
                  <a:schemeClr val="tx1">
                    <a:lumMod val="50000"/>
                  </a:schemeClr>
                </a:solidFill>
                <a:latin typeface="TimesNewRomanPSMT"/>
              </a:rPr>
              <a:t>cesur olma, azim ve kararlılık, dürüstlük ve yaşam coşkusu karakter güçlerini</a:t>
            </a:r>
          </a:p>
          <a:p>
            <a:pPr algn="l"/>
            <a:r>
              <a:rPr lang="tr-TR" sz="1800" i="1" dirty="0">
                <a:solidFill>
                  <a:schemeClr val="accent4">
                    <a:lumMod val="50000"/>
                  </a:schemeClr>
                </a:solidFill>
                <a:latin typeface="TimesNewRomanPS-ItalicMT"/>
              </a:rPr>
              <a:t>İ</a:t>
            </a:r>
            <a:r>
              <a:rPr lang="tr-TR" sz="1800" b="0" i="1" u="none" strike="noStrike" baseline="0" dirty="0">
                <a:solidFill>
                  <a:schemeClr val="accent4">
                    <a:lumMod val="50000"/>
                  </a:schemeClr>
                </a:solidFill>
                <a:latin typeface="TimesNewRomanPS-ItalicMT"/>
              </a:rPr>
              <a:t>nsanlık erdemi</a:t>
            </a:r>
            <a:r>
              <a:rPr lang="tr-TR" sz="1800" dirty="0">
                <a:solidFill>
                  <a:schemeClr val="accent4">
                    <a:lumMod val="50000"/>
                  </a:schemeClr>
                </a:solidFill>
                <a:latin typeface="TimesNewRomanPSMT"/>
              </a:rPr>
              <a:t>: </a:t>
            </a:r>
            <a:r>
              <a:rPr lang="tr-TR" sz="1800" b="0" i="0" u="none" strike="noStrike" baseline="0" dirty="0">
                <a:solidFill>
                  <a:schemeClr val="tx1">
                    <a:lumMod val="50000"/>
                  </a:schemeClr>
                </a:solidFill>
                <a:latin typeface="TimesNewRomanPSMT"/>
              </a:rPr>
              <a:t>sosyal zekâ, sevgi ve nezaket karakter güçlerini</a:t>
            </a:r>
          </a:p>
          <a:p>
            <a:pPr algn="l"/>
            <a:r>
              <a:rPr lang="tr-TR" sz="1800" i="1" dirty="0">
                <a:solidFill>
                  <a:srgbClr val="FFC000"/>
                </a:solidFill>
                <a:latin typeface="TimesNewRomanPS-ItalicMT"/>
              </a:rPr>
              <a:t>A</a:t>
            </a:r>
            <a:r>
              <a:rPr lang="tr-TR" sz="1800" b="0" i="1" u="none" strike="noStrike" baseline="0" dirty="0">
                <a:solidFill>
                  <a:srgbClr val="FFC000"/>
                </a:solidFill>
                <a:latin typeface="TimesNewRomanPS-ItalicMT"/>
              </a:rPr>
              <a:t>dalet erdemi</a:t>
            </a:r>
            <a:r>
              <a:rPr lang="tr-TR" sz="1800" dirty="0">
                <a:solidFill>
                  <a:srgbClr val="FFC000"/>
                </a:solidFill>
                <a:latin typeface="TimesNewRomanPSMT"/>
              </a:rPr>
              <a:t>:</a:t>
            </a:r>
            <a:r>
              <a:rPr lang="tr-TR" sz="1800" dirty="0">
                <a:solidFill>
                  <a:schemeClr val="tx1">
                    <a:lumMod val="50000"/>
                  </a:schemeClr>
                </a:solidFill>
                <a:latin typeface="TimesNewRomanPSMT"/>
              </a:rPr>
              <a:t> </a:t>
            </a:r>
            <a:r>
              <a:rPr lang="tr-TR" sz="1800" b="0" i="0" u="none" strike="noStrike" baseline="0" dirty="0">
                <a:solidFill>
                  <a:schemeClr val="tx1">
                    <a:lumMod val="50000"/>
                  </a:schemeClr>
                </a:solidFill>
                <a:latin typeface="TimesNewRomanPSMT"/>
              </a:rPr>
              <a:t>vatandaşlık, liderlik ve hakkaniyet karakter güçlerini</a:t>
            </a:r>
          </a:p>
          <a:p>
            <a:pPr algn="l"/>
            <a:r>
              <a:rPr lang="tr-TR" sz="1800" b="0" i="1" u="none" strike="noStrike" baseline="0" dirty="0">
                <a:solidFill>
                  <a:srgbClr val="FF0000"/>
                </a:solidFill>
                <a:latin typeface="TimesNewRomanPS-ItalicMT"/>
              </a:rPr>
              <a:t>Ölçülülük erdemi: </a:t>
            </a:r>
            <a:r>
              <a:rPr lang="tr-TR" sz="1800" b="0" i="0" u="none" strike="noStrike" baseline="0" dirty="0">
                <a:solidFill>
                  <a:schemeClr val="tx1">
                    <a:lumMod val="50000"/>
                  </a:schemeClr>
                </a:solidFill>
                <a:latin typeface="TimesNewRomanPSMT"/>
              </a:rPr>
              <a:t>affetme, alçakgönüllülük, tedbirlilik ve öz düzenleme karakter güçlerini</a:t>
            </a:r>
          </a:p>
          <a:p>
            <a:pPr algn="l"/>
            <a:r>
              <a:rPr lang="tr-TR" sz="1800" i="1" dirty="0">
                <a:solidFill>
                  <a:schemeClr val="accent5">
                    <a:lumMod val="60000"/>
                    <a:lumOff val="40000"/>
                  </a:schemeClr>
                </a:solidFill>
                <a:latin typeface="TimesNewRomanPS-ItalicMT"/>
              </a:rPr>
              <a:t>A</a:t>
            </a:r>
            <a:r>
              <a:rPr lang="tr-TR" sz="1800" b="0" i="1" u="none" strike="noStrike" baseline="0" dirty="0">
                <a:solidFill>
                  <a:schemeClr val="accent5">
                    <a:lumMod val="60000"/>
                    <a:lumOff val="40000"/>
                  </a:schemeClr>
                </a:solidFill>
                <a:latin typeface="TimesNewRomanPS-ItalicMT"/>
              </a:rPr>
              <a:t>şkınlık erdemi</a:t>
            </a:r>
            <a:r>
              <a:rPr lang="tr-TR" sz="1800" dirty="0">
                <a:solidFill>
                  <a:schemeClr val="accent5">
                    <a:lumMod val="60000"/>
                    <a:lumOff val="40000"/>
                  </a:schemeClr>
                </a:solidFill>
                <a:latin typeface="TimesNewRomanPSMT"/>
              </a:rPr>
              <a:t>: </a:t>
            </a:r>
            <a:r>
              <a:rPr lang="tr-TR" sz="1800" b="0" i="0" u="none" strike="noStrike" baseline="0" dirty="0">
                <a:solidFill>
                  <a:schemeClr val="tx1">
                    <a:lumMod val="50000"/>
                  </a:schemeClr>
                </a:solidFill>
                <a:latin typeface="TimesNewRomanPSMT"/>
              </a:rPr>
              <a:t>şükran, mizah, umut, maneviyat, estetik ve mükemmelliğin takdir edilmesi karakter güçlerini içermektedir.</a:t>
            </a:r>
          </a:p>
          <a:p>
            <a:pPr algn="l"/>
            <a:endParaRPr lang="tr-TR" sz="1800" b="0" i="0" u="none" strike="noStrike" baseline="0" dirty="0">
              <a:latin typeface="TimesNewRomanPSMT"/>
            </a:endParaRPr>
          </a:p>
          <a:p>
            <a:pPr algn="l"/>
            <a:endParaRPr lang="en-US" dirty="0">
              <a:solidFill>
                <a:schemeClr val="accent5">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Tree>
    <p:extLst>
      <p:ext uri="{BB962C8B-B14F-4D97-AF65-F5344CB8AC3E}">
        <p14:creationId xmlns:p14="http://schemas.microsoft.com/office/powerpoint/2010/main" val="282762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0" y="1031275"/>
            <a:ext cx="6412167" cy="4112225"/>
          </a:xfrm>
          <a:prstGeom prst="rect">
            <a:avLst/>
          </a:prstGeom>
        </p:spPr>
        <p:txBody>
          <a:bodyPr spcFirstLastPara="1" wrap="square" lIns="91425" tIns="91425" rIns="91425" bIns="91425" anchor="t" anchorCtr="0">
            <a:noAutofit/>
          </a:bodyPr>
          <a:lstStyle/>
          <a:p>
            <a:pPr algn="l"/>
            <a:r>
              <a:rPr lang="tr-TR" sz="1800" b="0" i="0" u="none" strike="noStrike" baseline="0" dirty="0">
                <a:solidFill>
                  <a:schemeClr val="tx1">
                    <a:lumMod val="50000"/>
                  </a:schemeClr>
                </a:solidFill>
                <a:latin typeface="TimesNewRomanPSMT"/>
              </a:rPr>
              <a:t>Sınıf Rehberlik Programı’nda vurgulanan karakter güçleri ve erdemler, günümüzde sınıf rehberlik programlarında kazandırılması gereken davranışlara kaynaklık etmektedir. Bununla birlikte ülkemizde geliştirilen bu programda da yer alan tüm karakter güçlerini ifade eden bu kavramlar zaten asırlardır Türk kültüründe bireyi güçlendiren kavramlar olarak kullanılmaktadırlar.</a:t>
            </a:r>
          </a:p>
          <a:p>
            <a:pPr algn="l"/>
            <a:endParaRPr lang="en-US" dirty="0">
              <a:solidFill>
                <a:schemeClr val="accent5">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Tree>
    <p:extLst>
      <p:ext uri="{BB962C8B-B14F-4D97-AF65-F5344CB8AC3E}">
        <p14:creationId xmlns:p14="http://schemas.microsoft.com/office/powerpoint/2010/main" val="7448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5" name="Google Shape;185;p28"/>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33</a:t>
            </a:fld>
            <a:endParaRPr/>
          </a:p>
        </p:txBody>
      </p:sp>
      <p:sp>
        <p:nvSpPr>
          <p:cNvPr id="179" name="Google Shape;179;p28"/>
          <p:cNvSpPr txBox="1">
            <a:spLocks noGrp="1"/>
          </p:cNvSpPr>
          <p:nvPr>
            <p:ph type="ctrTitle" idx="4294967295"/>
          </p:nvPr>
        </p:nvSpPr>
        <p:spPr>
          <a:xfrm>
            <a:off x="1104511" y="1004048"/>
            <a:ext cx="7064189" cy="26636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n-NO" sz="4000" b="1" i="0" u="none" strike="noStrike" baseline="0" dirty="0">
                <a:solidFill>
                  <a:schemeClr val="accent6">
                    <a:lumMod val="20000"/>
                    <a:lumOff val="80000"/>
                  </a:schemeClr>
                </a:solidFill>
                <a:latin typeface="TimesNewRomanPS-BoldMT"/>
              </a:rPr>
              <a:t>SINIF </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REHBERLİK </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PROGRAMI’NIN</a:t>
            </a:r>
            <a:r>
              <a:rPr lang="tr-TR" sz="4000" b="1" i="0" u="none" strike="noStrike" baseline="0" dirty="0">
                <a:solidFill>
                  <a:schemeClr val="accent6">
                    <a:lumMod val="20000"/>
                    <a:lumOff val="80000"/>
                  </a:schemeClr>
                </a:solidFill>
                <a:latin typeface="TimesNewRomanPS-BoldMT"/>
              </a:rPr>
              <a:t/>
            </a:r>
            <a:br>
              <a:rPr lang="tr-TR" sz="4000" b="1" i="0" u="none" strike="noStrike" baseline="0" dirty="0">
                <a:solidFill>
                  <a:schemeClr val="accent6">
                    <a:lumMod val="20000"/>
                    <a:lumOff val="80000"/>
                  </a:schemeClr>
                </a:solidFill>
                <a:latin typeface="TimesNewRomanPS-BoldMT"/>
              </a:rPr>
            </a:br>
            <a:r>
              <a:rPr lang="nn-NO" sz="4000" b="1" i="0" u="none" strike="noStrike" baseline="0" dirty="0">
                <a:solidFill>
                  <a:schemeClr val="accent6">
                    <a:lumMod val="20000"/>
                    <a:lumOff val="80000"/>
                  </a:schemeClr>
                </a:solidFill>
                <a:latin typeface="TimesNewRomanPS-BoldMT"/>
              </a:rPr>
              <a:t> TEMEL İLKELERİ</a:t>
            </a:r>
            <a:endParaRPr sz="8800" dirty="0">
              <a:solidFill>
                <a:schemeClr val="accent6">
                  <a:lumMod val="20000"/>
                  <a:lumOff val="8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32940" y="433086"/>
            <a:ext cx="6052243" cy="4085126"/>
          </a:xfrm>
          <a:prstGeom prst="rect">
            <a:avLst/>
          </a:prstGeom>
        </p:spPr>
        <p:txBody>
          <a:bodyPr spcFirstLastPara="1" wrap="square" lIns="91425" tIns="91425" rIns="91425" bIns="91425" anchor="t" anchorCtr="0">
            <a:noAutofit/>
          </a:bodyPr>
          <a:lstStyle/>
          <a:p>
            <a:pPr marL="127000" indent="0" algn="l">
              <a:buNone/>
            </a:pPr>
            <a:r>
              <a:rPr lang="tr-TR" sz="1800" b="0" i="0" u="none" strike="noStrike" baseline="0" dirty="0">
                <a:solidFill>
                  <a:schemeClr val="tx1">
                    <a:lumMod val="50000"/>
                  </a:schemeClr>
                </a:solidFill>
                <a:latin typeface="TimesNewRomanPSMT"/>
              </a:rPr>
              <a:t>1.Programda tek bir modele dayanmak yerine özellikle gelişimsel, güçler temelli, problem odaklı ve kültürel farklılıkları dikkate alan bir yaklaşım benimsenmiştir.</a:t>
            </a:r>
          </a:p>
          <a:p>
            <a:pPr marL="127000" indent="0" algn="l">
              <a:buNone/>
            </a:pPr>
            <a:r>
              <a:rPr lang="tr-TR" sz="1800" b="0" i="0" u="none" strike="noStrike" baseline="0" dirty="0">
                <a:solidFill>
                  <a:schemeClr val="tx1">
                    <a:lumMod val="50000"/>
                  </a:schemeClr>
                </a:solidFill>
                <a:latin typeface="TimesNewRomanPSMT"/>
              </a:rPr>
              <a:t>2. Akademik, kariyer ve sosyal duygusal gelişim alanlarında bilişsel ve </a:t>
            </a:r>
            <a:r>
              <a:rPr lang="tr-TR" sz="1800" b="0" i="0" u="none" strike="noStrike" baseline="0" dirty="0" err="1">
                <a:solidFill>
                  <a:schemeClr val="tx1">
                    <a:lumMod val="50000"/>
                  </a:schemeClr>
                </a:solidFill>
                <a:latin typeface="TimesNewRomanPSMT"/>
              </a:rPr>
              <a:t>psiko</a:t>
            </a:r>
            <a:r>
              <a:rPr lang="tr-TR" sz="1800" b="0" i="0" u="none" strike="noStrike" baseline="0" dirty="0">
                <a:solidFill>
                  <a:schemeClr val="tx1">
                    <a:lumMod val="50000"/>
                  </a:schemeClr>
                </a:solidFill>
                <a:latin typeface="TimesNewRomanPSMT"/>
              </a:rPr>
              <a:t>-motor (</a:t>
            </a:r>
            <a:r>
              <a:rPr lang="tr-TR" sz="1800" b="0" i="0" u="none" strike="noStrike" baseline="0" dirty="0" err="1">
                <a:solidFill>
                  <a:schemeClr val="tx1">
                    <a:lumMod val="50000"/>
                  </a:schemeClr>
                </a:solidFill>
                <a:latin typeface="TimesNewRomanPSMT"/>
              </a:rPr>
              <a:t>devinsel</a:t>
            </a:r>
            <a:r>
              <a:rPr lang="tr-TR" sz="1800" b="0" i="0" u="none" strike="noStrike" baseline="0" dirty="0">
                <a:solidFill>
                  <a:schemeClr val="tx1">
                    <a:lumMod val="50000"/>
                  </a:schemeClr>
                </a:solidFill>
                <a:latin typeface="TimesNewRomanPSMT"/>
              </a:rPr>
              <a:t>) davranışların kazandırılması amaçlanmış olsa da </a:t>
            </a:r>
            <a:r>
              <a:rPr lang="tr-TR" sz="1800" b="0" i="0" u="none" strike="noStrike" baseline="0" dirty="0" err="1">
                <a:solidFill>
                  <a:schemeClr val="tx1">
                    <a:lumMod val="50000"/>
                  </a:schemeClr>
                </a:solidFill>
                <a:latin typeface="TimesNewRomanPSMT"/>
              </a:rPr>
              <a:t>duyuşsal</a:t>
            </a:r>
            <a:r>
              <a:rPr lang="tr-TR" sz="1800" b="0" i="0" u="none" strike="noStrike" baseline="0" dirty="0">
                <a:solidFill>
                  <a:schemeClr val="tx1">
                    <a:lumMod val="50000"/>
                  </a:schemeClr>
                </a:solidFill>
                <a:latin typeface="TimesNewRomanPSMT"/>
              </a:rPr>
              <a:t> davranışların kazandırılmasına daha çok odaklanılmıştır.</a:t>
            </a:r>
          </a:p>
          <a:p>
            <a:pPr marL="127000" indent="0" algn="l">
              <a:buNone/>
            </a:pPr>
            <a:r>
              <a:rPr lang="tr-TR" sz="1800" b="0" i="0" u="none" strike="noStrike" baseline="0" dirty="0">
                <a:solidFill>
                  <a:schemeClr val="tx1">
                    <a:lumMod val="50000"/>
                  </a:schemeClr>
                </a:solidFill>
                <a:latin typeface="TimesNewRomanPSMT"/>
              </a:rPr>
              <a:t>3. Program gelişimsel bir yaklaşımla geliştirilmiş olup her üç gelişim alanındaki kazanımlar birbirinin temeli ve birbirini tamamlayan bir yapı içermektedir.</a:t>
            </a:r>
          </a:p>
          <a:p>
            <a:pPr marL="127000" indent="0" algn="l">
              <a:buNone/>
            </a:pPr>
            <a:r>
              <a:rPr lang="tr-TR" sz="1800" b="0" i="0" u="none" strike="noStrike" baseline="0" dirty="0">
                <a:solidFill>
                  <a:schemeClr val="tx1">
                    <a:lumMod val="50000"/>
                  </a:schemeClr>
                </a:solidFill>
                <a:latin typeface="TimesNewRomanPSMT"/>
              </a:rPr>
              <a:t> 4. Programda tüm kazanımların oluşturulmasında bireysel farklılıklar dikkate alınmıştır.</a:t>
            </a:r>
          </a:p>
          <a:p>
            <a:pPr marL="127000" indent="0">
              <a:buNone/>
            </a:pPr>
            <a:r>
              <a:rPr lang="tr-TR" sz="1600" b="0" i="0" u="none" strike="noStrike" baseline="0" dirty="0">
                <a:solidFill>
                  <a:schemeClr val="tx1">
                    <a:lumMod val="50000"/>
                  </a:schemeClr>
                </a:solidFill>
                <a:latin typeface="TimesNewRomanPSMT"/>
              </a:rPr>
              <a:t>5. Bu program Millî Eğitim Bakanlığının tüm eğitim ve öğretim kurumlarındaki öğrencilere yöneliktir.</a:t>
            </a:r>
          </a:p>
          <a:p>
            <a:pPr marL="127000" indent="0" algn="l">
              <a:buNone/>
            </a:pPr>
            <a:endParaRPr dirty="0">
              <a:solidFill>
                <a:schemeClr val="tx1">
                  <a:lumMod val="50000"/>
                </a:schemeClr>
              </a:solidFill>
            </a:endParaRPr>
          </a:p>
        </p:txBody>
      </p:sp>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Tree>
    <p:extLst>
      <p:ext uri="{BB962C8B-B14F-4D97-AF65-F5344CB8AC3E}">
        <p14:creationId xmlns:p14="http://schemas.microsoft.com/office/powerpoint/2010/main" val="397852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32940" y="433085"/>
            <a:ext cx="6052243" cy="4240565"/>
          </a:xfrm>
          <a:prstGeom prst="rect">
            <a:avLst/>
          </a:prstGeom>
        </p:spPr>
        <p:txBody>
          <a:bodyPr spcFirstLastPara="1" wrap="square" lIns="91425" tIns="91425" rIns="91425" bIns="91425" anchor="t" anchorCtr="0">
            <a:noAutofit/>
          </a:bodyPr>
          <a:lstStyle/>
          <a:p>
            <a:pPr marL="127000" indent="0" algn="l">
              <a:buNone/>
            </a:pPr>
            <a:r>
              <a:rPr lang="tr-TR" sz="1800" b="0" i="0" u="none" strike="noStrike" baseline="0" dirty="0">
                <a:solidFill>
                  <a:schemeClr val="bg2">
                    <a:lumMod val="50000"/>
                  </a:schemeClr>
                </a:solidFill>
                <a:latin typeface="TimesNewRomanPSMT"/>
              </a:rPr>
              <a:t>6. Gelişim ihtiyaçları dikkate alınarak hazırlanmıştır.</a:t>
            </a:r>
          </a:p>
          <a:p>
            <a:pPr marL="127000" indent="0" algn="l">
              <a:buNone/>
            </a:pPr>
            <a:r>
              <a:rPr lang="tr-TR" sz="1800" b="0" i="0" u="none" strike="noStrike" baseline="0" dirty="0">
                <a:solidFill>
                  <a:schemeClr val="bg2">
                    <a:lumMod val="50000"/>
                  </a:schemeClr>
                </a:solidFill>
                <a:latin typeface="TimesNewRomanPSMT"/>
              </a:rPr>
              <a:t>7. Programda dördüncü sanayi devriminin sonucu olarak bireyin göstermesi (sergilemesi) beklenen “21. Yüzyıl Becerileri” olarak adlandırılan yeni nesil becerilere odaklanılmıştır. Bu amaçla, akademik, kariyer ve sosyal duygusal gelişim alanlarına bu yeni nesil becerilerle ilgili yeni yeterlik alanları ve kazanımlar eklenmiştir.</a:t>
            </a:r>
          </a:p>
          <a:p>
            <a:pPr marL="127000" indent="0" algn="l">
              <a:buNone/>
            </a:pPr>
            <a:r>
              <a:rPr lang="tr-TR" sz="1800" b="0" i="0" u="none" strike="noStrike" baseline="0" dirty="0">
                <a:solidFill>
                  <a:schemeClr val="bg2">
                    <a:lumMod val="50000"/>
                  </a:schemeClr>
                </a:solidFill>
                <a:latin typeface="TimesNewRomanPSMT"/>
              </a:rPr>
              <a:t>8. Program hazırlanırken hem bireye hem de topluma karşı sorumluluklar gözetilmiştir.</a:t>
            </a:r>
          </a:p>
          <a:p>
            <a:pPr marL="127000" indent="0" algn="l">
              <a:buNone/>
            </a:pPr>
            <a:r>
              <a:rPr lang="tr-TR" sz="1800" b="0" i="0" u="none" strike="noStrike" baseline="0" dirty="0">
                <a:solidFill>
                  <a:schemeClr val="bg2">
                    <a:lumMod val="50000"/>
                  </a:schemeClr>
                </a:solidFill>
                <a:latin typeface="TimesNewRomanPSMT"/>
              </a:rPr>
              <a:t>9. Program öğrenci merkezli bir anlayışı temel almaktadır.</a:t>
            </a:r>
          </a:p>
          <a:p>
            <a:pPr marL="127000" indent="0" algn="l">
              <a:buNone/>
            </a:pPr>
            <a:r>
              <a:rPr lang="tr-TR" sz="1800" b="0" i="0" u="none" strike="noStrike" baseline="0" dirty="0">
                <a:solidFill>
                  <a:schemeClr val="bg2">
                    <a:lumMod val="50000"/>
                  </a:schemeClr>
                </a:solidFill>
                <a:latin typeface="TimesNewRomanPSMT"/>
              </a:rPr>
              <a:t>10. Bu programda kazanımlar öğrenciyi aktif kılan ve yansıtıcı düşünme gerektiren niteliktedir.</a:t>
            </a:r>
            <a:endParaRPr dirty="0">
              <a:solidFill>
                <a:schemeClr val="bg2">
                  <a:lumMod val="50000"/>
                </a:schemeClr>
              </a:solidFill>
            </a:endParaRPr>
          </a:p>
        </p:txBody>
      </p:sp>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Tree>
    <p:extLst>
      <p:ext uri="{BB962C8B-B14F-4D97-AF65-F5344CB8AC3E}">
        <p14:creationId xmlns:p14="http://schemas.microsoft.com/office/powerpoint/2010/main" val="3875655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1" name="Google Shape;121;p21"/>
          <p:cNvSpPr txBox="1">
            <a:spLocks noGrp="1"/>
          </p:cNvSpPr>
          <p:nvPr>
            <p:ph type="body" idx="1"/>
          </p:nvPr>
        </p:nvSpPr>
        <p:spPr>
          <a:xfrm>
            <a:off x="0" y="161698"/>
            <a:ext cx="6412167" cy="4112225"/>
          </a:xfrm>
          <a:prstGeom prst="rect">
            <a:avLst/>
          </a:prstGeom>
        </p:spPr>
        <p:txBody>
          <a:bodyPr spcFirstLastPara="1" wrap="square" lIns="91425" tIns="91425" rIns="91425" bIns="91425" anchor="t" anchorCtr="0">
            <a:noAutofit/>
          </a:bodyPr>
          <a:lstStyle/>
          <a:p>
            <a:pPr marL="152400" indent="0" algn="ctr">
              <a:buNone/>
            </a:pPr>
            <a:r>
              <a:rPr lang="tr-TR" sz="1800" b="1" i="0" u="none" strike="noStrike" baseline="0" dirty="0">
                <a:solidFill>
                  <a:schemeClr val="accent4">
                    <a:lumMod val="75000"/>
                  </a:schemeClr>
                </a:solidFill>
                <a:latin typeface="TimesNewRomanPS-BoldMT"/>
              </a:rPr>
              <a:t>SINIF REHBERLİK PROGRAMI’NIN UYGULANMASINA İLİŞKİN İLKELER</a:t>
            </a:r>
          </a:p>
          <a:p>
            <a:pPr marL="152400" indent="0" algn="l">
              <a:buNone/>
            </a:pPr>
            <a:r>
              <a:rPr lang="tr-TR" sz="1800" b="0" i="0" u="none" strike="noStrike" baseline="0" dirty="0">
                <a:solidFill>
                  <a:schemeClr val="tx1">
                    <a:lumMod val="50000"/>
                  </a:schemeClr>
                </a:solidFill>
                <a:latin typeface="TimesNewRomanPSMT"/>
              </a:rPr>
              <a:t>1.</a:t>
            </a:r>
            <a:r>
              <a:rPr lang="tr-TR" sz="1800" b="0" i="0" u="none" strike="noStrike" baseline="0" dirty="0">
                <a:latin typeface="TimesNewRomanPSMT"/>
              </a:rPr>
              <a:t> </a:t>
            </a:r>
            <a:r>
              <a:rPr lang="tr-TR" sz="1800" b="0" i="0" u="none" strike="noStrike" baseline="0" dirty="0">
                <a:solidFill>
                  <a:schemeClr val="tx1">
                    <a:lumMod val="50000"/>
                  </a:schemeClr>
                </a:solidFill>
                <a:latin typeface="TimesNewRomanPSMT"/>
              </a:rPr>
              <a:t>Programın uygulanmasında bilimsellik esastır.</a:t>
            </a:r>
          </a:p>
          <a:p>
            <a:pPr marL="152400" indent="0" algn="l">
              <a:buNone/>
            </a:pPr>
            <a:r>
              <a:rPr lang="tr-TR" sz="1800" b="0" i="0" u="none" strike="noStrike" baseline="0" dirty="0">
                <a:solidFill>
                  <a:schemeClr val="tx1">
                    <a:lumMod val="50000"/>
                  </a:schemeClr>
                </a:solidFill>
                <a:latin typeface="TimesNewRomanPSMT"/>
              </a:rPr>
              <a:t>2. Bu program bireysel farklılıkları temel alır.</a:t>
            </a:r>
          </a:p>
          <a:p>
            <a:pPr marL="152400" indent="0" algn="l">
              <a:buNone/>
            </a:pPr>
            <a:r>
              <a:rPr lang="tr-TR" sz="1800" b="0" i="0" u="none" strike="noStrike" baseline="0" dirty="0">
                <a:solidFill>
                  <a:schemeClr val="tx1">
                    <a:lumMod val="50000"/>
                  </a:schemeClr>
                </a:solidFill>
                <a:latin typeface="TimesNewRomanPSMT"/>
              </a:rPr>
              <a:t>3. Program büyük ölçüde sınıf rehber öğretmenlerinin katılımıyla uygulanmakla birlikte bazı kazanımlar okul rehberlik öğretmenlerinin eş güdümüyle yürütülür.</a:t>
            </a:r>
          </a:p>
          <a:p>
            <a:pPr marL="152400" indent="0" algn="l">
              <a:buNone/>
            </a:pPr>
            <a:r>
              <a:rPr lang="tr-TR" sz="1800" b="0" i="0" u="none" strike="noStrike" baseline="0" dirty="0">
                <a:solidFill>
                  <a:schemeClr val="tx1">
                    <a:lumMod val="50000"/>
                  </a:schemeClr>
                </a:solidFill>
                <a:latin typeface="TimesNewRomanPSMT"/>
              </a:rPr>
              <a:t>4. Program öğrenci, öğretmen, yönetici ve velilerin iş birliği ile yürütülür.</a:t>
            </a:r>
          </a:p>
          <a:p>
            <a:pPr marL="152400" indent="0" algn="l">
              <a:buNone/>
            </a:pPr>
            <a:r>
              <a:rPr lang="tr-TR" sz="1800" b="0" i="0" u="none" strike="noStrike" baseline="0" dirty="0">
                <a:solidFill>
                  <a:schemeClr val="tx1">
                    <a:lumMod val="50000"/>
                  </a:schemeClr>
                </a:solidFill>
                <a:latin typeface="TimesNewRomanPSMT"/>
              </a:rPr>
              <a:t>5. Program öğrenci merkezli anlayışa sahiptir.</a:t>
            </a:r>
          </a:p>
          <a:p>
            <a:pPr marL="152400" indent="0" algn="l">
              <a:buNone/>
            </a:pPr>
            <a:r>
              <a:rPr lang="tr-TR" sz="1800" b="0" i="0" u="none" strike="noStrike" baseline="0" dirty="0">
                <a:solidFill>
                  <a:schemeClr val="tx1">
                    <a:lumMod val="50000"/>
                  </a:schemeClr>
                </a:solidFill>
                <a:latin typeface="TimesNewRomanPSMT"/>
              </a:rPr>
              <a:t>6. Program uygulanırken kazanımlar haftalara dağıtılmış olsa da uygulayıcılar ihtiyaç duydukları takdirde kazanımların sırasını öğrenci, okul ve bölge özelliklerini dikkate alarak değiştirebilirler.</a:t>
            </a:r>
            <a:endParaRPr lang="en-US" dirty="0">
              <a:solidFill>
                <a:schemeClr val="tx1">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Tree>
    <p:extLst>
      <p:ext uri="{BB962C8B-B14F-4D97-AF65-F5344CB8AC3E}">
        <p14:creationId xmlns:p14="http://schemas.microsoft.com/office/powerpoint/2010/main" val="2198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21" name="Google Shape;221;p32"/>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
        <p:nvSpPr>
          <p:cNvPr id="219" name="Google Shape;219;p32"/>
          <p:cNvSpPr txBox="1">
            <a:spLocks noGrp="1"/>
          </p:cNvSpPr>
          <p:nvPr>
            <p:ph type="body" idx="4294967295"/>
          </p:nvPr>
        </p:nvSpPr>
        <p:spPr>
          <a:xfrm>
            <a:off x="-134470" y="514081"/>
            <a:ext cx="4769225" cy="4254500"/>
          </a:xfrm>
          <a:prstGeom prst="rect">
            <a:avLst/>
          </a:prstGeom>
        </p:spPr>
        <p:txBody>
          <a:bodyPr spcFirstLastPara="1" wrap="square" lIns="91425" tIns="91425" rIns="91425" bIns="91425" anchor="ctr" anchorCtr="0">
            <a:noAutofit/>
          </a:bodyPr>
          <a:lstStyle/>
          <a:p>
            <a:pPr marL="114300" indent="0" algn="ctr">
              <a:buNone/>
            </a:pPr>
            <a:r>
              <a:rPr lang="tr-TR" sz="3200" b="1" i="0" u="none" strike="noStrike" baseline="0" dirty="0">
                <a:solidFill>
                  <a:schemeClr val="tx1">
                    <a:lumMod val="50000"/>
                  </a:schemeClr>
                </a:solidFill>
                <a:latin typeface="TimesNewRomanPS-BoldMT"/>
              </a:rPr>
              <a:t>SINIF REHBERLİK PROGRAMI’NIN UYGULANMASINDA DİKKAT EDİLMESİ GEREKEN HUSUSLAR</a:t>
            </a:r>
            <a:endParaRPr sz="2400" dirty="0">
              <a:solidFill>
                <a:schemeClr val="tx1">
                  <a:lumMod val="5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32940" y="433085"/>
            <a:ext cx="6052243" cy="4240565"/>
          </a:xfrm>
          <a:prstGeom prst="rect">
            <a:avLst/>
          </a:prstGeom>
        </p:spPr>
        <p:txBody>
          <a:bodyPr spcFirstLastPara="1" wrap="square" lIns="91425" tIns="91425" rIns="91425" bIns="91425" anchor="t" anchorCtr="0">
            <a:noAutofit/>
          </a:bodyPr>
          <a:lstStyle/>
          <a:p>
            <a:pPr marL="127000" indent="0">
              <a:buNone/>
            </a:pPr>
            <a:r>
              <a:rPr lang="tr-TR" sz="1800" b="0" i="0" u="none" strike="noStrike" baseline="0" dirty="0">
                <a:solidFill>
                  <a:schemeClr val="bg2">
                    <a:lumMod val="50000"/>
                  </a:schemeClr>
                </a:solidFill>
                <a:latin typeface="TimesNewRomanPSMT"/>
              </a:rPr>
              <a:t>1.Türkiye’de okul öncesi eğitim almayan öğrencilerin de olduğu dikkate alınarak okul öncesi düzeyindeki çoğu kazanıma ilkokul birinci sınıf düzeyinde de yer verilmiştir.</a:t>
            </a:r>
          </a:p>
          <a:p>
            <a:pPr marL="127000" indent="0" algn="l">
              <a:buNone/>
            </a:pPr>
            <a:r>
              <a:rPr lang="tr-TR" sz="1800" b="0" i="0" u="none" strike="noStrike" baseline="0" dirty="0">
                <a:solidFill>
                  <a:schemeClr val="bg2">
                    <a:lumMod val="50000"/>
                  </a:schemeClr>
                </a:solidFill>
                <a:latin typeface="SymbolMT"/>
              </a:rPr>
              <a:t>2. </a:t>
            </a:r>
            <a:r>
              <a:rPr lang="tr-TR" sz="1800" b="0" i="0" u="none" strike="noStrike" baseline="0" dirty="0">
                <a:solidFill>
                  <a:schemeClr val="bg2">
                    <a:lumMod val="50000"/>
                  </a:schemeClr>
                </a:solidFill>
                <a:latin typeface="TimesNewRomanPSMT"/>
              </a:rPr>
              <a:t>Programda yer alan kazanımlara ilişkin etkinliklerin çoğunun sınıf rehber öğretmenleri tarafından, belirli kazanımlara ilişkin etkinliklerin ise okul rehberlik öğretmeni tarafından uygulanması gerekmektedir.</a:t>
            </a:r>
          </a:p>
          <a:p>
            <a:pPr marL="127000" indent="0" algn="l">
              <a:buNone/>
            </a:pPr>
            <a:r>
              <a:rPr lang="tr-TR" sz="1800" dirty="0">
                <a:solidFill>
                  <a:schemeClr val="bg2">
                    <a:lumMod val="50000"/>
                  </a:schemeClr>
                </a:solidFill>
                <a:latin typeface="SymbolMT"/>
              </a:rPr>
              <a:t>3.</a:t>
            </a:r>
            <a:r>
              <a:rPr lang="tr-TR" sz="1800" b="0" i="0" u="none" strike="noStrike" baseline="0" dirty="0">
                <a:solidFill>
                  <a:schemeClr val="bg2">
                    <a:lumMod val="50000"/>
                  </a:schemeClr>
                </a:solidFill>
                <a:latin typeface="TimesNewRomanPSMT"/>
              </a:rPr>
              <a:t>Uygulayıcıların öğrencileri etkinliklere aktif katılım ve yansıtıcı düşünme göstermeleri için teşvik etmeleri/ motive etmeleri gerekir.</a:t>
            </a:r>
          </a:p>
          <a:p>
            <a:pPr marL="127000" indent="0" algn="l">
              <a:buNone/>
            </a:pPr>
            <a:r>
              <a:rPr lang="tr-TR" sz="1800" dirty="0">
                <a:solidFill>
                  <a:schemeClr val="bg2">
                    <a:lumMod val="50000"/>
                  </a:schemeClr>
                </a:solidFill>
                <a:latin typeface="SymbolMT"/>
              </a:rPr>
              <a:t>4.</a:t>
            </a:r>
            <a:r>
              <a:rPr lang="tr-TR" sz="1800" b="0" i="0" u="none" strike="noStrike" baseline="0" dirty="0">
                <a:solidFill>
                  <a:schemeClr val="bg2">
                    <a:lumMod val="50000"/>
                  </a:schemeClr>
                </a:solidFill>
                <a:latin typeface="TimesNewRomanPSMT"/>
              </a:rPr>
              <a:t>Bazı kazanım ifadeleri Psikolojik Danışma ve Rehberlik alanına ilişkin özel kavramlar içerdiğinden, uygulayıcıların kazanım açıklamalarını ve program sözlüğünü incelemeleri gerekmektedir.</a:t>
            </a:r>
            <a:endParaRPr dirty="0">
              <a:solidFill>
                <a:schemeClr val="bg2">
                  <a:lumMod val="50000"/>
                </a:schemeClr>
              </a:solidFill>
            </a:endParaRPr>
          </a:p>
        </p:txBody>
      </p:sp>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2547970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186728" y="83462"/>
            <a:ext cx="6052243" cy="4240565"/>
          </a:xfrm>
          <a:prstGeom prst="rect">
            <a:avLst/>
          </a:prstGeom>
        </p:spPr>
        <p:txBody>
          <a:bodyPr spcFirstLastPara="1" wrap="square" lIns="91425" tIns="91425" rIns="91425" bIns="91425" anchor="t" anchorCtr="0">
            <a:noAutofit/>
          </a:bodyPr>
          <a:lstStyle/>
          <a:p>
            <a:pPr marL="127000" indent="0" algn="l">
              <a:buNone/>
            </a:pPr>
            <a:r>
              <a:rPr lang="tr-TR" dirty="0">
                <a:solidFill>
                  <a:schemeClr val="tx1">
                    <a:lumMod val="50000"/>
                  </a:schemeClr>
                </a:solidFill>
                <a:latin typeface="TimesNewRomanPSMT"/>
              </a:rPr>
              <a:t>5.</a:t>
            </a:r>
            <a:r>
              <a:rPr lang="tr-TR" b="0" i="0" u="none" strike="noStrike" baseline="0" dirty="0">
                <a:solidFill>
                  <a:schemeClr val="tx1">
                    <a:lumMod val="50000"/>
                  </a:schemeClr>
                </a:solidFill>
                <a:latin typeface="TimesNewRomanPSMT"/>
              </a:rPr>
              <a:t> Programdaki kazanımların sırası ve bu kazanımlara ilişkin etkinliklerin yapılacağı haftalar uyum (oryantasyon) süreci, dönem içi ara tatiller, belirli günler ve haftalar, sınav dönemleri, üst öğretim kurumuna geçiş dönemleri, kazanımların ön koşullarının sağlanmış olması gibi belirli dönemler dikkate alınarak hazırlanmıştır. Bununla birlikte sınıf rehber öğretmenleri ve okul rehberlik öğretmenleri Millî Eğitim Bakanlığının önceliklerine, bölge, il, okul ve öğrenci özellikleri ve ihtiyaçlarına göre kazanımların sırasında ve uygulama haftalarında değişiklik yapabilirler.</a:t>
            </a:r>
          </a:p>
          <a:p>
            <a:pPr marL="127000" indent="0" algn="l">
              <a:buNone/>
            </a:pPr>
            <a:endParaRPr lang="tr-TR" b="0" i="0" u="none" strike="noStrike" baseline="0" dirty="0">
              <a:solidFill>
                <a:schemeClr val="tx1">
                  <a:lumMod val="50000"/>
                </a:schemeClr>
              </a:solidFill>
              <a:latin typeface="TimesNewRomanPSMT"/>
            </a:endParaRPr>
          </a:p>
          <a:p>
            <a:pPr marL="127000" indent="0" algn="l">
              <a:buNone/>
            </a:pPr>
            <a:r>
              <a:rPr lang="tr-TR" dirty="0">
                <a:solidFill>
                  <a:schemeClr val="accent4">
                    <a:lumMod val="75000"/>
                  </a:schemeClr>
                </a:solidFill>
                <a:latin typeface="SymbolMT"/>
              </a:rPr>
              <a:t>6. </a:t>
            </a:r>
            <a:r>
              <a:rPr lang="tr-TR" b="0" i="0" u="none" strike="noStrike" baseline="0" dirty="0">
                <a:solidFill>
                  <a:schemeClr val="accent4">
                    <a:lumMod val="75000"/>
                  </a:schemeClr>
                </a:solidFill>
                <a:latin typeface="TimesNewRomanPSMT"/>
              </a:rPr>
              <a:t>Sınıf Rehberlik Programı’nda okul rehberlik öğretmeni tarafından özellikle uygulanması belirtilen kazanımlar açıklamalar bölümünde belirtilmiş, </a:t>
            </a:r>
            <a:r>
              <a:rPr lang="tr-TR" b="0" i="0" u="sng" strike="noStrike" baseline="0" dirty="0">
                <a:solidFill>
                  <a:schemeClr val="tx1">
                    <a:lumMod val="50000"/>
                  </a:schemeClr>
                </a:solidFill>
                <a:latin typeface="TimesNewRomanPSMT"/>
              </a:rPr>
              <a:t>bu kazanımlar dışındaki diğer kazanımlara yönelik etkinlikler</a:t>
            </a:r>
            <a:r>
              <a:rPr lang="tr-TR" b="0" i="0" u="none" strike="noStrike" baseline="0" dirty="0">
                <a:solidFill>
                  <a:schemeClr val="tx1">
                    <a:lumMod val="50000"/>
                  </a:schemeClr>
                </a:solidFill>
                <a:latin typeface="TimesNewRomanPSMT"/>
              </a:rPr>
              <a:t>; okul öncesinde okul öncesi öğretmeni, ilkokulda sınıf öğretmeni, </a:t>
            </a:r>
            <a:r>
              <a:rPr lang="tr-TR" b="0" i="0" u="none" strike="noStrike" baseline="0" dirty="0">
                <a:solidFill>
                  <a:schemeClr val="accent5">
                    <a:lumMod val="50000"/>
                  </a:schemeClr>
                </a:solidFill>
                <a:latin typeface="TimesNewRomanPSMT"/>
              </a:rPr>
              <a:t>ortaokul ve liselerde sınıf rehber öğretmenleri tarafından uygulanacaktır.</a:t>
            </a:r>
            <a:endParaRPr dirty="0">
              <a:solidFill>
                <a:schemeClr val="accent5">
                  <a:lumMod val="50000"/>
                </a:schemeClr>
              </a:solidFill>
            </a:endParaRPr>
          </a:p>
        </p:txBody>
      </p:sp>
      <p:sp>
        <p:nvSpPr>
          <p:cNvPr id="115" name="Google Shape;115;p20"/>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Tree>
    <p:extLst>
      <p:ext uri="{BB962C8B-B14F-4D97-AF65-F5344CB8AC3E}">
        <p14:creationId xmlns:p14="http://schemas.microsoft.com/office/powerpoint/2010/main" val="5204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6"/>
          <p:cNvSpPr txBox="1">
            <a:spLocks noGrp="1"/>
          </p:cNvSpPr>
          <p:nvPr>
            <p:ph type="subTitle" idx="1"/>
          </p:nvPr>
        </p:nvSpPr>
        <p:spPr>
          <a:xfrm>
            <a:off x="151645" y="867152"/>
            <a:ext cx="5896070" cy="3578099"/>
          </a:xfrm>
          <a:prstGeom prst="rect">
            <a:avLst/>
          </a:prstGeom>
        </p:spPr>
        <p:txBody>
          <a:bodyPr spcFirstLastPara="1" wrap="square" lIns="91425" tIns="91425" rIns="91425" bIns="91425" anchor="t" anchorCtr="0">
            <a:noAutofit/>
          </a:bodyPr>
          <a:lstStyle/>
          <a:p>
            <a:pPr algn="just"/>
            <a:r>
              <a:rPr lang="tr-TR" sz="1800" b="0" i="0" u="none" strike="noStrike" baseline="0" dirty="0">
                <a:latin typeface="TimesNewRomanPSMT"/>
              </a:rPr>
              <a:t>      </a:t>
            </a:r>
            <a:r>
              <a:rPr lang="tr-TR" sz="1800" b="0" i="0" u="none" strike="noStrike" baseline="0" dirty="0">
                <a:solidFill>
                  <a:schemeClr val="tx1">
                    <a:lumMod val="50000"/>
                  </a:schemeClr>
                </a:solidFill>
                <a:latin typeface="TimesNewRomanPSMT"/>
              </a:rPr>
              <a:t>Bu amaç doğrultusunda Sınıf Rehberlik Programı’nın her aşamasında soruna odaklı bir yaklaşımdan ziyade öğrencilerimizi gelecekte karşılaşabilecekleri sorunlara karşı hazırlıklı hâle getirmeyi amaçlayan, gelişimsel, yeterlik ve güç temelli bir yaklaşım benimsenmiştir. Bu yaklaşımla paralel olarak da kazanımların tamamı </a:t>
            </a:r>
            <a:r>
              <a:rPr lang="tr-TR" sz="1800" b="0" i="0" u="sng" strike="noStrike" baseline="0" dirty="0">
                <a:solidFill>
                  <a:schemeClr val="accent3">
                    <a:lumMod val="75000"/>
                  </a:schemeClr>
                </a:solidFill>
                <a:latin typeface="TimesNewRomanPSMT"/>
              </a:rPr>
              <a:t>olumlu cümlelerle </a:t>
            </a:r>
            <a:r>
              <a:rPr lang="tr-TR" sz="1800" b="0" i="0" strike="noStrike" baseline="0" dirty="0">
                <a:solidFill>
                  <a:schemeClr val="tx1">
                    <a:lumMod val="50000"/>
                  </a:schemeClr>
                </a:solidFill>
                <a:latin typeface="TimesNewRomanPSMT"/>
              </a:rPr>
              <a:t>ifade</a:t>
            </a:r>
            <a:r>
              <a:rPr lang="tr-TR" sz="1800" b="0" i="0" u="none" strike="noStrike" baseline="0" dirty="0">
                <a:solidFill>
                  <a:schemeClr val="tx1">
                    <a:lumMod val="50000"/>
                  </a:schemeClr>
                </a:solidFill>
                <a:latin typeface="TimesNewRomanPSMT"/>
              </a:rPr>
              <a:t> edilmiş, sorunlara ve zayıf yönlere değil, </a:t>
            </a:r>
            <a:r>
              <a:rPr lang="tr-TR" sz="1800" b="0" i="0" u="sng" strike="noStrike" baseline="0" dirty="0">
                <a:solidFill>
                  <a:schemeClr val="accent3">
                    <a:lumMod val="75000"/>
                  </a:schemeClr>
                </a:solidFill>
                <a:latin typeface="TimesNewRomanPSMT"/>
              </a:rPr>
              <a:t>olumlu yönlere vurgu </a:t>
            </a:r>
            <a:r>
              <a:rPr lang="tr-TR" sz="1800" b="0" i="0" u="none" strike="noStrike" baseline="0" dirty="0">
                <a:solidFill>
                  <a:schemeClr val="tx1">
                    <a:lumMod val="50000"/>
                  </a:schemeClr>
                </a:solidFill>
                <a:latin typeface="TimesNewRomanPSMT"/>
              </a:rPr>
              <a:t>yapılmıştır.</a:t>
            </a:r>
            <a:endParaRPr dirty="0">
              <a:solidFill>
                <a:schemeClr val="tx1">
                  <a:lumMod val="50000"/>
                </a:schemeClr>
              </a:solidFill>
            </a:endParaRPr>
          </a:p>
        </p:txBody>
      </p:sp>
      <p:sp>
        <p:nvSpPr>
          <p:cNvPr id="83" name="Google Shape;83;p16"/>
          <p:cNvSpPr txBox="1">
            <a:spLocks noGrp="1"/>
          </p:cNvSpPr>
          <p:nvPr>
            <p:ph type="sldNum" idx="4294967295"/>
          </p:nvPr>
        </p:nvSpPr>
        <p:spPr>
          <a:xfrm>
            <a:off x="8594725" y="4673600"/>
            <a:ext cx="549275" cy="3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114716" y="665787"/>
            <a:ext cx="6544263" cy="4477713"/>
          </a:xfrm>
          <a:prstGeom prst="rect">
            <a:avLst/>
          </a:prstGeom>
        </p:spPr>
        <p:txBody>
          <a:bodyPr spcFirstLastPara="1" wrap="square" lIns="91425" tIns="91425" rIns="91425" bIns="91425" anchor="t" anchorCtr="0">
            <a:noAutofit/>
          </a:bodyPr>
          <a:lstStyle/>
          <a:p>
            <a:pPr algn="l"/>
            <a:r>
              <a:rPr lang="tr-TR" sz="1800" b="1" i="1" u="none" strike="noStrike" baseline="0" dirty="0">
                <a:solidFill>
                  <a:schemeClr val="tx1">
                    <a:lumMod val="50000"/>
                  </a:schemeClr>
                </a:solidFill>
                <a:latin typeface="TimesNewRomanPS-BoldItalicMT"/>
              </a:rPr>
              <a:t>    Akademik gelişim </a:t>
            </a:r>
            <a:r>
              <a:rPr lang="tr-TR" sz="1800" b="0" i="0" u="none" strike="noStrike" baseline="0" dirty="0">
                <a:solidFill>
                  <a:schemeClr val="tx1">
                    <a:lumMod val="50000"/>
                  </a:schemeClr>
                </a:solidFill>
                <a:latin typeface="TimesNewRomanPSMT"/>
              </a:rPr>
              <a:t>alanında 65 kazanım bulunmakta ancak bazı sınıf düzeylerinde aynı kazanımların tekrar edilmesi nedeniyle toplam 116 kazanım yer almaktadır. Akademik gelişim alanı yeterlikleri incelendiğinde</a:t>
            </a:r>
            <a:r>
              <a:rPr lang="tr-TR" sz="1800" b="0" i="0" u="none" strike="noStrike" baseline="0" dirty="0" smtClean="0">
                <a:solidFill>
                  <a:schemeClr val="tx1">
                    <a:lumMod val="50000"/>
                  </a:schemeClr>
                </a:solidFill>
                <a:latin typeface="TimesNewRomanPSMT"/>
              </a:rPr>
              <a:t>;</a:t>
            </a:r>
          </a:p>
          <a:p>
            <a:pPr algn="l">
              <a:buFont typeface="Arial" pitchFamily="34" charset="0"/>
              <a:buChar char="•"/>
            </a:pPr>
            <a:r>
              <a:rPr lang="tr-TR" sz="1800" b="0" i="0" u="none" strike="noStrike" baseline="0" dirty="0" smtClean="0">
                <a:solidFill>
                  <a:schemeClr val="tx1">
                    <a:lumMod val="50000"/>
                  </a:schemeClr>
                </a:solidFill>
                <a:latin typeface="TimesNewRomanPSMT"/>
              </a:rPr>
              <a:t> </a:t>
            </a:r>
            <a:r>
              <a:rPr lang="tr-TR" b="0" i="1" u="none" strike="noStrike" baseline="0" dirty="0">
                <a:solidFill>
                  <a:schemeClr val="tx1">
                    <a:lumMod val="50000"/>
                  </a:schemeClr>
                </a:solidFill>
                <a:latin typeface="TimesNewRomanPS-ItalicMT"/>
              </a:rPr>
              <a:t>okula ve okulun çevresine uyum </a:t>
            </a:r>
            <a:r>
              <a:rPr lang="tr-TR" b="0" i="0" u="none" strike="noStrike" baseline="0" dirty="0">
                <a:solidFill>
                  <a:schemeClr val="tx1">
                    <a:lumMod val="50000"/>
                  </a:schemeClr>
                </a:solidFill>
                <a:latin typeface="TimesNewRomanPSMT"/>
              </a:rPr>
              <a:t>yeterlik alanında 18</a:t>
            </a:r>
            <a:r>
              <a:rPr lang="tr-TR" b="0" i="0" u="none" strike="noStrike" baseline="0" dirty="0" smtClean="0">
                <a:solidFill>
                  <a:schemeClr val="tx1">
                    <a:lumMod val="50000"/>
                  </a:schemeClr>
                </a:solidFill>
                <a:latin typeface="TimesNewRomanPSMT"/>
              </a:rPr>
              <a:t>,</a:t>
            </a:r>
          </a:p>
          <a:p>
            <a:pPr algn="l">
              <a:buFont typeface="Arial" pitchFamily="34" charset="0"/>
              <a:buChar char="•"/>
            </a:pPr>
            <a:r>
              <a:rPr lang="tr-TR" b="0" i="0" u="none" strike="noStrike" baseline="0" dirty="0" smtClean="0">
                <a:solidFill>
                  <a:schemeClr val="tx1">
                    <a:lumMod val="50000"/>
                  </a:schemeClr>
                </a:solidFill>
                <a:latin typeface="TimesNewRomanPSMT"/>
              </a:rPr>
              <a:t> </a:t>
            </a:r>
            <a:r>
              <a:rPr lang="tr-TR" b="0" i="1" u="none" strike="noStrike" baseline="0" dirty="0">
                <a:solidFill>
                  <a:schemeClr val="tx1">
                    <a:lumMod val="50000"/>
                  </a:schemeClr>
                </a:solidFill>
                <a:latin typeface="TimesNewRomanPS-ItalicMT"/>
              </a:rPr>
              <a:t>akademik anlayış ve sorumluluk bilinci geliştirme </a:t>
            </a:r>
            <a:r>
              <a:rPr lang="tr-TR" b="0" i="0" u="none" strike="noStrike" baseline="0" dirty="0">
                <a:solidFill>
                  <a:schemeClr val="tx1">
                    <a:lumMod val="50000"/>
                  </a:schemeClr>
                </a:solidFill>
                <a:latin typeface="TimesNewRomanPSMT"/>
              </a:rPr>
              <a:t>yeterlik alanında 20 ve </a:t>
            </a:r>
            <a:endParaRPr lang="tr-TR" b="0" i="0" u="none" strike="noStrike" baseline="0" dirty="0" smtClean="0">
              <a:solidFill>
                <a:schemeClr val="tx1">
                  <a:lumMod val="50000"/>
                </a:schemeClr>
              </a:solidFill>
              <a:latin typeface="TimesNewRomanPSMT"/>
            </a:endParaRPr>
          </a:p>
          <a:p>
            <a:pPr algn="l">
              <a:buFont typeface="Arial" pitchFamily="34" charset="0"/>
              <a:buChar char="•"/>
            </a:pPr>
            <a:r>
              <a:rPr lang="tr-TR" b="0" i="1" u="none" strike="noStrike" baseline="0" dirty="0" smtClean="0">
                <a:solidFill>
                  <a:schemeClr val="tx1">
                    <a:lumMod val="50000"/>
                  </a:schemeClr>
                </a:solidFill>
                <a:latin typeface="TimesNewRomanPS-ItalicMT"/>
              </a:rPr>
              <a:t>eğitsel </a:t>
            </a:r>
            <a:r>
              <a:rPr lang="tr-TR" b="0" i="1" u="none" strike="noStrike" baseline="0" dirty="0">
                <a:solidFill>
                  <a:schemeClr val="tx1">
                    <a:lumMod val="50000"/>
                  </a:schemeClr>
                </a:solidFill>
                <a:latin typeface="TimesNewRomanPS-ItalicMT"/>
              </a:rPr>
              <a:t>planlama ve başarı </a:t>
            </a:r>
            <a:r>
              <a:rPr lang="tr-TR" b="0" i="0" u="none" strike="noStrike" baseline="0" dirty="0">
                <a:solidFill>
                  <a:schemeClr val="tx1">
                    <a:lumMod val="50000"/>
                  </a:schemeClr>
                </a:solidFill>
                <a:latin typeface="TimesNewRomanPSMT"/>
              </a:rPr>
              <a:t>yeterlik alanında 27 kazanım bulunmaktadır</a:t>
            </a:r>
            <a:r>
              <a:rPr lang="tr-TR" b="0" i="0" u="none" strike="noStrike" baseline="0" dirty="0" smtClean="0">
                <a:solidFill>
                  <a:schemeClr val="tx1">
                    <a:lumMod val="50000"/>
                  </a:schemeClr>
                </a:solidFill>
                <a:latin typeface="TimesNewRomanPSMT"/>
              </a:rPr>
              <a:t>.</a:t>
            </a:r>
          </a:p>
          <a:p>
            <a:pPr algn="l">
              <a:buFont typeface="Arial" pitchFamily="34" charset="0"/>
              <a:buChar char="•"/>
            </a:pPr>
            <a:r>
              <a:rPr lang="tr-TR" sz="1800" b="0" i="0" u="none" strike="noStrike" baseline="0" dirty="0" smtClean="0">
                <a:solidFill>
                  <a:schemeClr val="tx1">
                    <a:lumMod val="50000"/>
                  </a:schemeClr>
                </a:solidFill>
                <a:latin typeface="TimesNewRomanPSMT"/>
              </a:rPr>
              <a:t> </a:t>
            </a:r>
            <a:r>
              <a:rPr lang="tr-TR" sz="1800" b="0" i="0" u="none" strike="noStrike" baseline="0" dirty="0">
                <a:solidFill>
                  <a:schemeClr val="tx1">
                    <a:lumMod val="50000"/>
                  </a:schemeClr>
                </a:solidFill>
                <a:latin typeface="TimesNewRomanPSMT"/>
              </a:rPr>
              <a:t>Kazanımlar sınıf düzeylerine göre incelendiğinde; okul öncesinde 12, ilkokul birinci sınıfta 9, ikinci sınıfta 7, üçüncü sınıfta 9, dördüncü sınıfta 8, </a:t>
            </a:r>
            <a:r>
              <a:rPr lang="tr-TR" sz="1800" b="0" i="0" u="none" strike="noStrike" baseline="0" dirty="0">
                <a:solidFill>
                  <a:schemeClr val="accent5">
                    <a:lumMod val="50000"/>
                  </a:schemeClr>
                </a:solidFill>
                <a:latin typeface="TimesNewRomanPSMT"/>
              </a:rPr>
              <a:t>ortaokul beşinci sınıfta 11, altıncı sınıfta 7, yedinci sınıfta 11, sekizinci sınıfta 10, </a:t>
            </a:r>
            <a:r>
              <a:rPr lang="tr-TR" sz="1800" b="0" i="0" u="none" strike="noStrike" baseline="0" dirty="0">
                <a:solidFill>
                  <a:schemeClr val="tx1">
                    <a:lumMod val="50000"/>
                  </a:schemeClr>
                </a:solidFill>
                <a:latin typeface="TimesNewRomanPSMT"/>
              </a:rPr>
              <a:t>ortaöğretim dokuzuncu sınıfta 9, onuncu sınıfta 6, on birinci sınıfta 7, on ikinci sınıfta 10 kazanım bulunmaktadır.</a:t>
            </a:r>
            <a:endParaRPr dirty="0">
              <a:solidFill>
                <a:schemeClr val="tx1">
                  <a:lumMod val="50000"/>
                </a:schemeClr>
              </a:solidFill>
            </a:endParaRPr>
          </a:p>
        </p:txBody>
      </p:sp>
      <p:sp>
        <p:nvSpPr>
          <p:cNvPr id="212"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163190" y="746470"/>
            <a:ext cx="6544263" cy="4477713"/>
          </a:xfrm>
          <a:prstGeom prst="rect">
            <a:avLst/>
          </a:prstGeom>
        </p:spPr>
        <p:txBody>
          <a:bodyPr spcFirstLastPara="1" wrap="square" lIns="91425" tIns="91425" rIns="91425" bIns="91425" anchor="t" anchorCtr="0">
            <a:noAutofit/>
          </a:bodyPr>
          <a:lstStyle/>
          <a:p>
            <a:pPr algn="l"/>
            <a:r>
              <a:rPr lang="tr-TR" sz="1800" b="1" i="1" u="none" strike="noStrike" baseline="0" dirty="0">
                <a:solidFill>
                  <a:schemeClr val="tx1">
                    <a:lumMod val="50000"/>
                  </a:schemeClr>
                </a:solidFill>
                <a:latin typeface="TimesNewRomanPS-BoldItalicMT"/>
              </a:rPr>
              <a:t>    Kariyer gelişim </a:t>
            </a:r>
            <a:r>
              <a:rPr lang="tr-TR" sz="1800" b="0" i="0" u="none" strike="noStrike" baseline="0" dirty="0">
                <a:solidFill>
                  <a:schemeClr val="tx1">
                    <a:lumMod val="50000"/>
                  </a:schemeClr>
                </a:solidFill>
                <a:latin typeface="TimesNewRomanPSMT"/>
              </a:rPr>
              <a:t>alanında 62 kazanım bulunmakta ancak bazı sınıf düzeylerinde aynı kazanımların tekrar edilmesi nedeniyle toplam 78 kazanım yer almaktadır. Kariyer gelişim alanı yeterlikleri incelendiğinde</a:t>
            </a:r>
            <a:r>
              <a:rPr lang="tr-TR" sz="1800" b="0" i="0" u="none" strike="noStrike" baseline="0" dirty="0" smtClean="0">
                <a:solidFill>
                  <a:schemeClr val="tx1">
                    <a:lumMod val="50000"/>
                  </a:schemeClr>
                </a:solidFill>
                <a:latin typeface="TimesNewRomanPSMT"/>
              </a:rPr>
              <a:t>;</a:t>
            </a:r>
          </a:p>
          <a:p>
            <a:pPr algn="l">
              <a:buFont typeface="Arial" pitchFamily="34" charset="0"/>
              <a:buChar char="•"/>
            </a:pPr>
            <a:r>
              <a:rPr lang="tr-TR" sz="1800" b="0" i="0" u="none" strike="noStrike" baseline="0" dirty="0" smtClean="0">
                <a:solidFill>
                  <a:schemeClr val="tx1">
                    <a:lumMod val="50000"/>
                  </a:schemeClr>
                </a:solidFill>
                <a:latin typeface="TimesNewRomanPSMT"/>
              </a:rPr>
              <a:t> </a:t>
            </a:r>
            <a:r>
              <a:rPr lang="tr-TR" b="0" i="1" u="none" strike="noStrike" baseline="0" dirty="0">
                <a:solidFill>
                  <a:schemeClr val="tx1">
                    <a:lumMod val="50000"/>
                  </a:schemeClr>
                </a:solidFill>
                <a:latin typeface="TimesNewRomanPS-ItalicMT"/>
              </a:rPr>
              <a:t>kariyer farkındalığı </a:t>
            </a:r>
            <a:r>
              <a:rPr lang="tr-TR" b="0" i="0" u="none" strike="noStrike" baseline="0" dirty="0">
                <a:solidFill>
                  <a:schemeClr val="tx1">
                    <a:lumMod val="50000"/>
                  </a:schemeClr>
                </a:solidFill>
                <a:latin typeface="TimesNewRomanPSMT"/>
              </a:rPr>
              <a:t>yeterlik alanında 32 kazanım, </a:t>
            </a:r>
            <a:endParaRPr lang="tr-TR" b="0" i="0" u="none" strike="noStrike" baseline="0" dirty="0" smtClean="0">
              <a:solidFill>
                <a:schemeClr val="tx1">
                  <a:lumMod val="50000"/>
                </a:schemeClr>
              </a:solidFill>
              <a:latin typeface="TimesNewRomanPSMT"/>
            </a:endParaRPr>
          </a:p>
          <a:p>
            <a:pPr algn="l">
              <a:buFont typeface="Arial" pitchFamily="34" charset="0"/>
              <a:buChar char="•"/>
            </a:pPr>
            <a:r>
              <a:rPr lang="tr-TR" b="0" i="1" u="none" strike="noStrike" baseline="0" dirty="0" smtClean="0">
                <a:solidFill>
                  <a:schemeClr val="tx1">
                    <a:lumMod val="50000"/>
                  </a:schemeClr>
                </a:solidFill>
                <a:latin typeface="TimesNewRomanPS-ItalicMT"/>
              </a:rPr>
              <a:t>kariyer </a:t>
            </a:r>
            <a:r>
              <a:rPr lang="tr-TR" b="0" i="1" u="none" strike="noStrike" baseline="0" dirty="0">
                <a:solidFill>
                  <a:schemeClr val="tx1">
                    <a:lumMod val="50000"/>
                  </a:schemeClr>
                </a:solidFill>
                <a:latin typeface="TimesNewRomanPS-ItalicMT"/>
              </a:rPr>
              <a:t>hazırlığı </a:t>
            </a:r>
            <a:r>
              <a:rPr lang="tr-TR" b="0" i="0" u="none" strike="noStrike" baseline="0" dirty="0">
                <a:solidFill>
                  <a:schemeClr val="tx1">
                    <a:lumMod val="50000"/>
                  </a:schemeClr>
                </a:solidFill>
                <a:latin typeface="TimesNewRomanPSMT"/>
              </a:rPr>
              <a:t>yeterlik alanında 15 kazanım, </a:t>
            </a:r>
            <a:endParaRPr lang="tr-TR" b="0" i="0" u="none" strike="noStrike" baseline="0" dirty="0" smtClean="0">
              <a:solidFill>
                <a:schemeClr val="tx1">
                  <a:lumMod val="50000"/>
                </a:schemeClr>
              </a:solidFill>
              <a:latin typeface="TimesNewRomanPSMT"/>
            </a:endParaRPr>
          </a:p>
          <a:p>
            <a:pPr algn="l">
              <a:buFont typeface="Arial" pitchFamily="34" charset="0"/>
              <a:buChar char="•"/>
            </a:pPr>
            <a:r>
              <a:rPr lang="tr-TR" b="0" i="1" u="none" strike="noStrike" baseline="0" dirty="0" smtClean="0">
                <a:solidFill>
                  <a:schemeClr val="tx1">
                    <a:lumMod val="50000"/>
                  </a:schemeClr>
                </a:solidFill>
                <a:latin typeface="TimesNewRomanPS-ItalicMT"/>
              </a:rPr>
              <a:t>kariyer </a:t>
            </a:r>
            <a:r>
              <a:rPr lang="tr-TR" b="0" i="1" u="none" strike="noStrike" baseline="0" dirty="0">
                <a:solidFill>
                  <a:schemeClr val="tx1">
                    <a:lumMod val="50000"/>
                  </a:schemeClr>
                </a:solidFill>
                <a:latin typeface="TimesNewRomanPS-ItalicMT"/>
              </a:rPr>
              <a:t>planlama </a:t>
            </a:r>
            <a:r>
              <a:rPr lang="tr-TR" b="0" i="0" u="none" strike="noStrike" baseline="0" dirty="0">
                <a:solidFill>
                  <a:schemeClr val="tx1">
                    <a:lumMod val="50000"/>
                  </a:schemeClr>
                </a:solidFill>
                <a:latin typeface="TimesNewRomanPSMT"/>
              </a:rPr>
              <a:t>yeterlik alanında 15 kazanım bulunmaktadır</a:t>
            </a:r>
            <a:r>
              <a:rPr lang="tr-TR" b="0" i="0" u="none" strike="noStrike" baseline="0" dirty="0" smtClean="0">
                <a:solidFill>
                  <a:schemeClr val="tx1">
                    <a:lumMod val="50000"/>
                  </a:schemeClr>
                </a:solidFill>
                <a:latin typeface="TimesNewRomanPSMT"/>
              </a:rPr>
              <a:t>.</a:t>
            </a:r>
          </a:p>
          <a:p>
            <a:pPr algn="l">
              <a:buFont typeface="Arial" pitchFamily="34" charset="0"/>
              <a:buChar char="•"/>
            </a:pPr>
            <a:r>
              <a:rPr lang="tr-TR" sz="1800" b="0" i="0" u="none" strike="noStrike" baseline="0" dirty="0" smtClean="0">
                <a:solidFill>
                  <a:schemeClr val="tx1">
                    <a:lumMod val="50000"/>
                  </a:schemeClr>
                </a:solidFill>
                <a:latin typeface="TimesNewRomanPSMT"/>
              </a:rPr>
              <a:t> </a:t>
            </a:r>
            <a:r>
              <a:rPr lang="tr-TR" sz="1800" b="0" i="0" u="none" strike="noStrike" baseline="0" dirty="0">
                <a:solidFill>
                  <a:schemeClr val="tx1">
                    <a:lumMod val="50000"/>
                  </a:schemeClr>
                </a:solidFill>
                <a:latin typeface="TimesNewRomanPSMT"/>
              </a:rPr>
              <a:t>Kazanımlar sınıf düzeylerine göre incelendiğinde; okul öncesinde 3, ilkokul birinci sınıfta 3, ikinci sınıfta 4, üçüncü ve dördüncü sınıfta 5, </a:t>
            </a:r>
            <a:r>
              <a:rPr lang="tr-TR" sz="1800" b="0" i="0" u="none" strike="noStrike" baseline="0" dirty="0">
                <a:solidFill>
                  <a:schemeClr val="accent5">
                    <a:lumMod val="50000"/>
                  </a:schemeClr>
                </a:solidFill>
                <a:latin typeface="TimesNewRomanPSMT"/>
              </a:rPr>
              <a:t>ortaokul beşinci sınıfta 5, altıncı sınıfta 7, yedinci sınıfta 5, sekizinci sınıfta 9, </a:t>
            </a:r>
            <a:r>
              <a:rPr lang="tr-TR" sz="1800" b="0" i="0" u="none" strike="noStrike" baseline="0" dirty="0">
                <a:solidFill>
                  <a:schemeClr val="tx1">
                    <a:lumMod val="50000"/>
                  </a:schemeClr>
                </a:solidFill>
                <a:latin typeface="TimesNewRomanPSMT"/>
              </a:rPr>
              <a:t>ortaöğretim dokuzuncu sınıfta 8, onuncu sınıfta 9, on birinci sınıfta 6, on ikinci sınıfta 9 kazanım bulunmaktadır.</a:t>
            </a:r>
            <a:endParaRPr dirty="0">
              <a:solidFill>
                <a:schemeClr val="tx1">
                  <a:lumMod val="50000"/>
                </a:schemeClr>
              </a:solidFill>
            </a:endParaRPr>
          </a:p>
        </p:txBody>
      </p:sp>
      <p:sp>
        <p:nvSpPr>
          <p:cNvPr id="212"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41</a:t>
            </a:fld>
            <a:endParaRPr/>
          </a:p>
        </p:txBody>
      </p:sp>
    </p:spTree>
    <p:extLst>
      <p:ext uri="{BB962C8B-B14F-4D97-AF65-F5344CB8AC3E}">
        <p14:creationId xmlns:p14="http://schemas.microsoft.com/office/powerpoint/2010/main" val="2430399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txBox="1">
            <a:spLocks noGrp="1"/>
          </p:cNvSpPr>
          <p:nvPr>
            <p:ph type="body" idx="1"/>
          </p:nvPr>
        </p:nvSpPr>
        <p:spPr>
          <a:xfrm>
            <a:off x="-73543" y="332893"/>
            <a:ext cx="6544263" cy="4477713"/>
          </a:xfrm>
          <a:prstGeom prst="rect">
            <a:avLst/>
          </a:prstGeom>
        </p:spPr>
        <p:txBody>
          <a:bodyPr spcFirstLastPara="1" wrap="square" lIns="91425" tIns="91425" rIns="91425" bIns="91425" anchor="t" anchorCtr="0">
            <a:noAutofit/>
          </a:bodyPr>
          <a:lstStyle/>
          <a:p>
            <a:pPr algn="l"/>
            <a:r>
              <a:rPr lang="tr-TR" sz="1800" b="1" i="1" u="none" strike="noStrike" baseline="0" dirty="0">
                <a:solidFill>
                  <a:schemeClr val="tx1">
                    <a:lumMod val="50000"/>
                  </a:schemeClr>
                </a:solidFill>
                <a:latin typeface="TimesNewRomanPS-BoldItalicMT"/>
              </a:rPr>
              <a:t>    Duygusal gelişim </a:t>
            </a:r>
            <a:r>
              <a:rPr lang="tr-TR" sz="1800" b="0" i="0" u="none" strike="noStrike" baseline="0" dirty="0">
                <a:solidFill>
                  <a:schemeClr val="tx1">
                    <a:lumMod val="50000"/>
                  </a:schemeClr>
                </a:solidFill>
                <a:latin typeface="TimesNewRomanPSMT"/>
              </a:rPr>
              <a:t>alanında 163 kazanım bulunmakta ancak bazı sınıf düzeylerinde aynı kazanımların tekrar edilmesi nedeniyle toplam 212 kazanım yer almaktadır. Sosyal duygusal gelişim alanı yeterlikleri incelendiğinde; </a:t>
            </a:r>
            <a:endParaRPr lang="tr-TR" sz="1800" b="0" i="0" u="none" strike="noStrike" baseline="0" dirty="0" smtClean="0">
              <a:solidFill>
                <a:schemeClr val="tx1">
                  <a:lumMod val="50000"/>
                </a:schemeClr>
              </a:solidFill>
              <a:latin typeface="TimesNewRomanPSMT"/>
            </a:endParaRPr>
          </a:p>
          <a:p>
            <a:pPr algn="l">
              <a:buFont typeface="Arial" pitchFamily="34" charset="0"/>
              <a:buChar char="•"/>
            </a:pPr>
            <a:r>
              <a:rPr lang="tr-TR" sz="1200" b="0" i="1" u="none" strike="noStrike" baseline="0" dirty="0" smtClean="0">
                <a:solidFill>
                  <a:schemeClr val="tx1">
                    <a:lumMod val="50000"/>
                  </a:schemeClr>
                </a:solidFill>
                <a:latin typeface="TimesNewRomanPS-ItalicMT"/>
              </a:rPr>
              <a:t>benlik </a:t>
            </a:r>
            <a:r>
              <a:rPr lang="tr-TR" sz="1200" b="0" i="1" u="none" strike="noStrike" baseline="0" dirty="0">
                <a:solidFill>
                  <a:schemeClr val="tx1">
                    <a:lumMod val="50000"/>
                  </a:schemeClr>
                </a:solidFill>
                <a:latin typeface="TimesNewRomanPS-ItalicMT"/>
              </a:rPr>
              <a:t>farkındalığı </a:t>
            </a:r>
            <a:r>
              <a:rPr lang="tr-TR" sz="1200" b="0" i="0" u="none" strike="noStrike" baseline="0" dirty="0">
                <a:solidFill>
                  <a:schemeClr val="tx1">
                    <a:lumMod val="50000"/>
                  </a:schemeClr>
                </a:solidFill>
                <a:latin typeface="TimesNewRomanPSMT"/>
              </a:rPr>
              <a:t>yeterlik alanında 50 kazanım</a:t>
            </a:r>
            <a:r>
              <a:rPr lang="tr-TR" sz="1200" b="0" i="0" u="none" strike="noStrike" baseline="0" dirty="0" smtClean="0">
                <a:solidFill>
                  <a:schemeClr val="tx1">
                    <a:lumMod val="50000"/>
                  </a:schemeClr>
                </a:solidFill>
                <a:latin typeface="TimesNewRomanPSMT"/>
              </a:rPr>
              <a:t>,</a:t>
            </a:r>
          </a:p>
          <a:p>
            <a:pPr algn="l">
              <a:buFont typeface="Arial" pitchFamily="34" charset="0"/>
              <a:buChar char="•"/>
            </a:pPr>
            <a:r>
              <a:rPr lang="tr-TR" sz="1200" b="0" i="0" u="none" strike="noStrike" baseline="0" dirty="0" smtClean="0">
                <a:solidFill>
                  <a:schemeClr val="tx1">
                    <a:lumMod val="50000"/>
                  </a:schemeClr>
                </a:solidFill>
                <a:latin typeface="TimesNewRomanPSMT"/>
              </a:rPr>
              <a:t> </a:t>
            </a:r>
            <a:r>
              <a:rPr lang="tr-TR" sz="1200" b="0" i="1" u="none" strike="noStrike" baseline="0" dirty="0">
                <a:solidFill>
                  <a:schemeClr val="tx1">
                    <a:lumMod val="50000"/>
                  </a:schemeClr>
                </a:solidFill>
                <a:latin typeface="TimesNewRomanPS-ItalicMT"/>
              </a:rPr>
              <a:t>duyguları anlama ve yönetme </a:t>
            </a:r>
            <a:r>
              <a:rPr lang="tr-TR" sz="1200" b="0" i="0" u="none" strike="noStrike" baseline="0" dirty="0">
                <a:solidFill>
                  <a:schemeClr val="tx1">
                    <a:lumMod val="50000"/>
                  </a:schemeClr>
                </a:solidFill>
                <a:latin typeface="TimesNewRomanPSMT"/>
              </a:rPr>
              <a:t>yeterlik alanında 21 kazanım</a:t>
            </a:r>
            <a:r>
              <a:rPr lang="tr-TR" sz="1200" b="0" i="0" u="none" strike="noStrike" baseline="0" dirty="0" smtClean="0">
                <a:solidFill>
                  <a:schemeClr val="tx1">
                    <a:lumMod val="50000"/>
                  </a:schemeClr>
                </a:solidFill>
                <a:latin typeface="TimesNewRomanPSMT"/>
              </a:rPr>
              <a:t>,</a:t>
            </a:r>
          </a:p>
          <a:p>
            <a:pPr algn="l">
              <a:buFont typeface="Arial" pitchFamily="34" charset="0"/>
              <a:buChar char="•"/>
            </a:pPr>
            <a:r>
              <a:rPr lang="tr-TR" sz="1200" b="0" i="0" u="none" strike="noStrike" baseline="0" dirty="0" smtClean="0">
                <a:solidFill>
                  <a:schemeClr val="tx1">
                    <a:lumMod val="50000"/>
                  </a:schemeClr>
                </a:solidFill>
                <a:latin typeface="TimesNewRomanPSMT"/>
              </a:rPr>
              <a:t> </a:t>
            </a:r>
            <a:r>
              <a:rPr lang="tr-TR" sz="1200" b="0" i="1" u="none" strike="noStrike" baseline="0" dirty="0">
                <a:solidFill>
                  <a:schemeClr val="tx1">
                    <a:lumMod val="50000"/>
                  </a:schemeClr>
                </a:solidFill>
                <a:latin typeface="TimesNewRomanPS-ItalicMT"/>
              </a:rPr>
              <a:t>kişiler arası beceriler </a:t>
            </a:r>
            <a:r>
              <a:rPr lang="tr-TR" sz="1200" b="0" i="0" u="none" strike="noStrike" baseline="0" dirty="0">
                <a:solidFill>
                  <a:schemeClr val="tx1">
                    <a:lumMod val="50000"/>
                  </a:schemeClr>
                </a:solidFill>
                <a:latin typeface="TimesNewRomanPSMT"/>
              </a:rPr>
              <a:t>yeterlik alanında 48 kazanım, </a:t>
            </a:r>
            <a:r>
              <a:rPr lang="tr-TR" sz="1200" b="0" i="1" u="none" strike="noStrike" baseline="0" dirty="0">
                <a:solidFill>
                  <a:schemeClr val="tx1">
                    <a:lumMod val="50000"/>
                  </a:schemeClr>
                </a:solidFill>
                <a:latin typeface="TimesNewRomanPS-ItalicMT"/>
              </a:rPr>
              <a:t>karar verme </a:t>
            </a:r>
            <a:r>
              <a:rPr lang="tr-TR" sz="1200" b="0" i="0" u="none" strike="noStrike" baseline="0" dirty="0">
                <a:solidFill>
                  <a:schemeClr val="tx1">
                    <a:lumMod val="50000"/>
                  </a:schemeClr>
                </a:solidFill>
                <a:latin typeface="TimesNewRomanPSMT"/>
              </a:rPr>
              <a:t>yeterlik alanında 14 kazanım</a:t>
            </a:r>
            <a:r>
              <a:rPr lang="tr-TR" sz="1200" b="0" i="0" u="none" strike="noStrike" baseline="0" dirty="0" smtClean="0">
                <a:solidFill>
                  <a:schemeClr val="tx1">
                    <a:lumMod val="50000"/>
                  </a:schemeClr>
                </a:solidFill>
                <a:latin typeface="TimesNewRomanPSMT"/>
              </a:rPr>
              <a:t>,</a:t>
            </a:r>
          </a:p>
          <a:p>
            <a:pPr algn="l">
              <a:buFont typeface="Arial" pitchFamily="34" charset="0"/>
              <a:buChar char="•"/>
            </a:pPr>
            <a:r>
              <a:rPr lang="tr-TR" sz="1200" b="0" i="0" u="none" strike="noStrike" baseline="0" dirty="0" smtClean="0">
                <a:solidFill>
                  <a:schemeClr val="tx1">
                    <a:lumMod val="50000"/>
                  </a:schemeClr>
                </a:solidFill>
                <a:latin typeface="TimesNewRomanPSMT"/>
              </a:rPr>
              <a:t> </a:t>
            </a:r>
            <a:r>
              <a:rPr lang="tr-TR" sz="1200" b="0" i="1" u="none" strike="noStrike" baseline="0" dirty="0">
                <a:solidFill>
                  <a:schemeClr val="tx1">
                    <a:lumMod val="50000"/>
                  </a:schemeClr>
                </a:solidFill>
                <a:latin typeface="TimesNewRomanPS-ItalicMT"/>
              </a:rPr>
              <a:t>kişisel güvenliğini sağlama </a:t>
            </a:r>
            <a:r>
              <a:rPr lang="tr-TR" sz="1200" b="0" i="0" u="none" strike="noStrike" baseline="0" dirty="0">
                <a:solidFill>
                  <a:schemeClr val="tx1">
                    <a:lumMod val="50000"/>
                  </a:schemeClr>
                </a:solidFill>
                <a:latin typeface="TimesNewRomanPSMT"/>
              </a:rPr>
              <a:t>yeterlik alanında 30 kazanım bulunmaktadır. </a:t>
            </a:r>
            <a:endParaRPr lang="tr-TR" sz="1200" b="0" i="0" u="none" strike="noStrike" baseline="0" dirty="0" smtClean="0">
              <a:solidFill>
                <a:schemeClr val="tx1">
                  <a:lumMod val="50000"/>
                </a:schemeClr>
              </a:solidFill>
              <a:latin typeface="TimesNewRomanPSMT"/>
            </a:endParaRPr>
          </a:p>
          <a:p>
            <a:pPr algn="l">
              <a:buFont typeface="Arial" pitchFamily="34" charset="0"/>
              <a:buChar char="•"/>
            </a:pPr>
            <a:r>
              <a:rPr lang="tr-TR" sz="1800" b="0" i="0" u="none" strike="noStrike" baseline="0" dirty="0" smtClean="0">
                <a:solidFill>
                  <a:schemeClr val="tx1">
                    <a:lumMod val="50000"/>
                  </a:schemeClr>
                </a:solidFill>
                <a:latin typeface="TimesNewRomanPSMT"/>
              </a:rPr>
              <a:t>Kazanımlar </a:t>
            </a:r>
            <a:r>
              <a:rPr lang="tr-TR" sz="1800" b="0" i="0" u="none" strike="noStrike" baseline="0" dirty="0">
                <a:solidFill>
                  <a:schemeClr val="tx1">
                    <a:lumMod val="50000"/>
                  </a:schemeClr>
                </a:solidFill>
                <a:latin typeface="TimesNewRomanPSMT"/>
              </a:rPr>
              <a:t>sınıf düzeylerine göre incelendiğinde; okul öncesinde 15, ilkokul birinci sınıfta 18 ve ikinci ve üçüncü sınıfta 17, dördüncü sınıfta 18, </a:t>
            </a:r>
            <a:r>
              <a:rPr lang="tr-TR" sz="1800" b="0" i="0" u="none" strike="noStrike" baseline="0" dirty="0">
                <a:solidFill>
                  <a:schemeClr val="accent5">
                    <a:lumMod val="50000"/>
                  </a:schemeClr>
                </a:solidFill>
                <a:latin typeface="TimesNewRomanPSMT"/>
              </a:rPr>
              <a:t>ortaokul beşinci sınıfta 18, altıncı sınıfta 19, yedinci sınıfta 17, sekizinci sınıfta 11, </a:t>
            </a:r>
            <a:r>
              <a:rPr lang="tr-TR" sz="1800" b="0" i="0" u="none" strike="noStrike" baseline="0" dirty="0">
                <a:solidFill>
                  <a:schemeClr val="tx1">
                    <a:lumMod val="50000"/>
                  </a:schemeClr>
                </a:solidFill>
                <a:latin typeface="TimesNewRomanPSMT"/>
              </a:rPr>
              <a:t>ortaöğretim dokuzuncu sınıfta 14, onuncu sınıfta 15, on birinci sınıfta 20, on ikinci sınıfta 13 kazanım bulunmaktadır</a:t>
            </a:r>
            <a:endParaRPr dirty="0">
              <a:solidFill>
                <a:schemeClr val="tx1">
                  <a:lumMod val="50000"/>
                </a:schemeClr>
              </a:solidFill>
            </a:endParaRPr>
          </a:p>
        </p:txBody>
      </p:sp>
      <p:sp>
        <p:nvSpPr>
          <p:cNvPr id="212" name="Google Shape;212;p3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42</a:t>
            </a:fld>
            <a:endParaRPr/>
          </a:p>
        </p:txBody>
      </p:sp>
    </p:spTree>
    <p:extLst>
      <p:ext uri="{BB962C8B-B14F-4D97-AF65-F5344CB8AC3E}">
        <p14:creationId xmlns:p14="http://schemas.microsoft.com/office/powerpoint/2010/main" val="3757813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D966"/>
            </a:gs>
            <a:gs pos="100000">
              <a:srgbClr val="FF9900"/>
            </a:gs>
          </a:gsLst>
          <a:path path="circle">
            <a:fillToRect l="50000" t="50000" r="50000" b="50000"/>
          </a:path>
          <a:tileRect/>
        </a:gradFill>
        <a:effectLst/>
      </p:bgPr>
    </p:bg>
    <p:spTree>
      <p:nvGrpSpPr>
        <p:cNvPr id="1" name="Shape 369"/>
        <p:cNvGrpSpPr/>
        <p:nvPr/>
      </p:nvGrpSpPr>
      <p:grpSpPr>
        <a:xfrm>
          <a:off x="0" y="0"/>
          <a:ext cx="0" cy="0"/>
          <a:chOff x="0" y="0"/>
          <a:chExt cx="0" cy="0"/>
        </a:xfrm>
      </p:grpSpPr>
      <p:sp>
        <p:nvSpPr>
          <p:cNvPr id="371" name="Google Shape;371;p41"/>
          <p:cNvSpPr txBox="1"/>
          <p:nvPr/>
        </p:nvSpPr>
        <p:spPr>
          <a:xfrm>
            <a:off x="1061276" y="1510253"/>
            <a:ext cx="6352536" cy="267300"/>
          </a:xfrm>
          <a:prstGeom prst="rect">
            <a:avLst/>
          </a:prstGeom>
          <a:noFill/>
          <a:ln>
            <a:noFill/>
          </a:ln>
        </p:spPr>
        <p:txBody>
          <a:bodyPr spcFirstLastPara="1" wrap="square" lIns="0" tIns="0" rIns="0" bIns="0" anchor="t" anchorCtr="0">
            <a:noAutofit/>
          </a:bodyPr>
          <a:lstStyle/>
          <a:p>
            <a:pPr algn="l"/>
            <a:r>
              <a:rPr lang="tr-TR" sz="1800" b="1" dirty="0">
                <a:solidFill>
                  <a:srgbClr val="434343"/>
                </a:solidFill>
                <a:latin typeface="Montserrat"/>
                <a:ea typeface="Montserrat"/>
                <a:cs typeface="Montserrat"/>
                <a:sym typeface="Montserrat"/>
              </a:rPr>
              <a:t>Kaynakça: </a:t>
            </a:r>
            <a:r>
              <a:rPr lang="tr-TR" sz="1800" b="1" dirty="0">
                <a:solidFill>
                  <a:srgbClr val="434343"/>
                </a:solidFill>
                <a:latin typeface="Montserrat"/>
                <a:ea typeface="Montserrat"/>
                <a:cs typeface="Montserrat"/>
                <a:sym typeface="Montserrat"/>
                <a:hlinkClick r:id="rId3"/>
              </a:rPr>
              <a:t>https://orgm.meb.gov.tr/meb_iys_dosyalar/2020_07/17143025_SINIF_REHBERLYK_PROGRAMI_2020.pdf</a:t>
            </a:r>
            <a:endParaRPr sz="1800" b="1" dirty="0">
              <a:solidFill>
                <a:srgbClr val="434343"/>
              </a:solidFill>
              <a:latin typeface="Montserrat"/>
              <a:ea typeface="Montserrat"/>
              <a:cs typeface="Montserrat"/>
              <a:sym typeface="Montserrat"/>
            </a:endParaRPr>
          </a:p>
        </p:txBody>
      </p:sp>
      <p:sp>
        <p:nvSpPr>
          <p:cNvPr id="2" name="Metin kutusu 1">
            <a:extLst>
              <a:ext uri="{FF2B5EF4-FFF2-40B4-BE49-F238E27FC236}">
                <a16:creationId xmlns:a16="http://schemas.microsoft.com/office/drawing/2014/main" xmlns="" id="{6009E386-7FE4-498C-89CB-32A803200C38}"/>
              </a:ext>
            </a:extLst>
          </p:cNvPr>
          <p:cNvSpPr txBox="1"/>
          <p:nvPr/>
        </p:nvSpPr>
        <p:spPr>
          <a:xfrm>
            <a:off x="4312024" y="4538518"/>
            <a:ext cx="4231343" cy="261610"/>
          </a:xfrm>
          <a:prstGeom prst="rect">
            <a:avLst/>
          </a:prstGeom>
          <a:noFill/>
        </p:spPr>
        <p:txBody>
          <a:bodyPr wrap="square" rtlCol="0">
            <a:spAutoFit/>
          </a:bodyPr>
          <a:lstStyle/>
          <a:p>
            <a:r>
              <a:rPr lang="tr-TR" sz="1100" dirty="0" smtClean="0">
                <a:latin typeface="Century Gothic" panose="020B0502020202020204" pitchFamily="34" charset="0"/>
              </a:rPr>
              <a:t> </a:t>
            </a:r>
            <a:r>
              <a:rPr lang="tr-TR" sz="1100" dirty="0">
                <a:latin typeface="Century Gothic" panose="020B0502020202020204" pitchFamily="34" charset="0"/>
              </a:rPr>
              <a:t>Psikolojik Danışma ve Rehberlik Servisi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05829" y="2109262"/>
            <a:ext cx="5511300" cy="857400"/>
          </a:xfrm>
        </p:spPr>
        <p:txBody>
          <a:bodyPr/>
          <a:lstStyle/>
          <a:p>
            <a:r>
              <a:rPr lang="tr-TR" sz="1200" dirty="0" smtClean="0"/>
              <a:t>14 Ağustos 2020 CUMA </a:t>
            </a:r>
            <a:br>
              <a:rPr lang="tr-TR" sz="1200" dirty="0" smtClean="0"/>
            </a:br>
            <a:r>
              <a:rPr lang="tr-TR" sz="1200" dirty="0" smtClean="0"/>
              <a:t>Resmî Gazete Sayı : 31213 </a:t>
            </a:r>
            <a:br>
              <a:rPr lang="tr-TR" sz="1200" dirty="0" smtClean="0"/>
            </a:br>
            <a:r>
              <a:rPr lang="tr-TR" sz="1200" dirty="0" smtClean="0"/>
              <a:t>YÖNETMELİK</a:t>
            </a:r>
            <a:br>
              <a:rPr lang="tr-TR" sz="1200" dirty="0" smtClean="0"/>
            </a:br>
            <a:r>
              <a:rPr lang="tr-TR" sz="1200" dirty="0" smtClean="0"/>
              <a:t/>
            </a:r>
            <a:br>
              <a:rPr lang="tr-TR" sz="1200" dirty="0" smtClean="0"/>
            </a:br>
            <a:r>
              <a:rPr lang="tr-TR" sz="2000" dirty="0" smtClean="0"/>
              <a:t/>
            </a:r>
            <a:br>
              <a:rPr lang="tr-TR" sz="2000" dirty="0" smtClean="0"/>
            </a:br>
            <a:r>
              <a:rPr lang="tr-TR" sz="2000" dirty="0" smtClean="0"/>
              <a:t> MİLLÎ EĞİTİM BAKANLIĞI REHBERLİK VE PSİKOLOJİK DANIŞMA HİZMETLERİ YÖNETMELİĞİ</a:t>
            </a:r>
            <a:br>
              <a:rPr lang="tr-TR" sz="2000" dirty="0" smtClean="0"/>
            </a:br>
            <a:endParaRPr lang="tr-TR" sz="2000" dirty="0"/>
          </a:p>
        </p:txBody>
      </p:sp>
      <p:sp>
        <p:nvSpPr>
          <p:cNvPr id="2" name="1 Slayt Numarası Yer Tutucusu"/>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8571" y="167447"/>
            <a:ext cx="5511300" cy="857400"/>
          </a:xfrm>
        </p:spPr>
        <p:txBody>
          <a:bodyPr/>
          <a:lstStyle/>
          <a:p>
            <a:r>
              <a:rPr lang="tr-TR" sz="1200" dirty="0" smtClean="0"/>
              <a:t>Öğretim kademelerine göre rehberlik ve psikolojik danışma hizmetleri MADDE 7 – </a:t>
            </a:r>
            <a:endParaRPr lang="tr-TR" sz="1200"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45</a:t>
            </a:fld>
            <a:endParaRPr lang="en"/>
          </a:p>
        </p:txBody>
      </p:sp>
      <p:sp>
        <p:nvSpPr>
          <p:cNvPr id="4" name="3 Dikdörtgen"/>
          <p:cNvSpPr/>
          <p:nvPr/>
        </p:nvSpPr>
        <p:spPr>
          <a:xfrm>
            <a:off x="601038" y="1510011"/>
            <a:ext cx="4782620" cy="2031325"/>
          </a:xfrm>
          <a:prstGeom prst="rect">
            <a:avLst/>
          </a:prstGeom>
        </p:spPr>
        <p:txBody>
          <a:bodyPr wrap="square">
            <a:spAutoFit/>
          </a:bodyPr>
          <a:lstStyle/>
          <a:p>
            <a:r>
              <a:rPr lang="tr-TR" dirty="0" smtClean="0"/>
              <a:t>c) Ortaokul kademesinde rehberlik ve psikolojik danışma hizmetleri; öğrencinin arkadaşlık ilişkisi kurma ve geliştirme, karar verme, sorumluluk alma ve çatışma çözme gibi yaşam becerileri kazanması, ergenlik dönemindeki değişimlere uyum sağlaması, kendine uygun öğrenme yöntemleri doğrultusunda çalışma becerileri geliştirmesi, ilgi, yetenek ve kişilik özellikleri ile güçlü ve zayıf yönlerini fark ederek kariyer hedefleri doğrultusunda üst öğrenim kurumlarına yönelmesi amacıyla yürütülür. </a:t>
            </a:r>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4184" y="331834"/>
            <a:ext cx="6960742" cy="857400"/>
          </a:xfrm>
        </p:spPr>
        <p:txBody>
          <a:bodyPr/>
          <a:lstStyle/>
          <a:p>
            <a:r>
              <a:rPr lang="tr-TR" sz="1200" b="1" dirty="0" smtClean="0"/>
              <a:t>DÖRDÜNCÜ BÖLÜM Okul Rehberlik ve Psikolojik Danışma Programı İhtiyaç analizi MADDE 8 – </a:t>
            </a:r>
            <a:endParaRPr lang="tr-TR" sz="12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4" name="3 Dikdörtgen"/>
          <p:cNvSpPr/>
          <p:nvPr/>
        </p:nvSpPr>
        <p:spPr>
          <a:xfrm>
            <a:off x="385281" y="1991956"/>
            <a:ext cx="6087438" cy="738664"/>
          </a:xfrm>
          <a:prstGeom prst="rect">
            <a:avLst/>
          </a:prstGeom>
        </p:spPr>
        <p:txBody>
          <a:bodyPr wrap="square">
            <a:spAutoFit/>
          </a:bodyPr>
          <a:lstStyle/>
          <a:p>
            <a:r>
              <a:rPr lang="tr-TR" dirty="0" smtClean="0"/>
              <a:t>(1) Programın tasarlanması sürecinde her eğitim öğretim yılı mayıs ayında test ve test dışı teknikler kullanılarak öğrencilerin rehberlik ve psikolojik danışma hizmetlerine ilişkin ihtiyaçları belirlenir.  (RİBA  </a:t>
            </a:r>
            <a:r>
              <a:rPr lang="tr-TR" dirty="0" err="1" smtClean="0"/>
              <a:t>lar</a:t>
            </a:r>
            <a:r>
              <a:rPr lang="tr-TR" dirty="0" smtClean="0"/>
              <a:t>)</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5006" y="383204"/>
            <a:ext cx="5511300" cy="857400"/>
          </a:xfrm>
        </p:spPr>
        <p:txBody>
          <a:bodyPr/>
          <a:lstStyle/>
          <a:p>
            <a:r>
              <a:rPr lang="tr-TR" sz="1400" b="1" dirty="0" smtClean="0"/>
              <a:t>Uygulama ve değerlendirme MADDE 11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sp>
        <p:nvSpPr>
          <p:cNvPr id="4" name="3 Dikdörtgen"/>
          <p:cNvSpPr/>
          <p:nvPr/>
        </p:nvSpPr>
        <p:spPr>
          <a:xfrm>
            <a:off x="539394" y="1357803"/>
            <a:ext cx="5974422" cy="2677656"/>
          </a:xfrm>
          <a:prstGeom prst="rect">
            <a:avLst/>
          </a:prstGeom>
        </p:spPr>
        <p:txBody>
          <a:bodyPr wrap="square">
            <a:spAutoFit/>
          </a:bodyPr>
          <a:lstStyle/>
          <a:p>
            <a:r>
              <a:rPr lang="tr-TR" dirty="0" smtClean="0"/>
              <a:t> </a:t>
            </a:r>
            <a:r>
              <a:rPr lang="tr-TR" b="1" dirty="0" smtClean="0"/>
              <a:t>(1) Eğitim kurumlarında rehberlik ve psikolojik danışma hizmetleri; </a:t>
            </a:r>
            <a:r>
              <a:rPr lang="tr-TR" dirty="0" smtClean="0"/>
              <a:t>gelişimsel ve önleyici hizmetler, iyileştirici hizmetler ve destek hizmetler esas alınarak sunulur. (2) Rehberlik ve psikolojik danışma hizmetleri; bireysel ve grupla psikolojik danışma ve rehberlik, </a:t>
            </a:r>
            <a:r>
              <a:rPr lang="tr-TR" dirty="0" err="1" smtClean="0"/>
              <a:t>psikoeğitim</a:t>
            </a:r>
            <a:r>
              <a:rPr lang="tr-TR" dirty="0" smtClean="0"/>
              <a:t> programı uygulama, akran temelli çalışmalar, bireyi tanıma tekniklerini uygulama, seminer, panel, konferans, kurs ve gezi düzenleme, sınıf rehberliği çalışmaları ile yayın hazırlama gibi faaliyetlerle yürütülür. İhtiyaç halinde bu hizmetler çevrimiçi bilgi teknolojileri kullanılarak uzaktan verilebilir. (3) Okul rehberlik ve psikolojik danışma programı; ders yılı boyunca rehber öğretmen/psikolojik danışman, sınıf rehber öğretmenleri, öğretmenler ve eğitim kurumu yöneticileri ile iş birliği içerisinde uygulanır ve programın etkililiği ders yılı sonunda kanıta dayalı olarak değerlendirilir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4073" y="268321"/>
            <a:ext cx="5511300" cy="739597"/>
          </a:xfrm>
        </p:spPr>
        <p:txBody>
          <a:bodyPr/>
          <a:lstStyle/>
          <a:p>
            <a:r>
              <a:rPr lang="tr-TR" sz="1400" b="1" dirty="0" smtClean="0"/>
              <a:t>Eğitim Kurumlarında Rehberlik ve Psikolojik Danışma Hizmetlerinin Yürütülmesi Rehberlik ve psikolojik danışma servisi MADDE 15 –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48</a:t>
            </a:fld>
            <a:endParaRPr lang="en"/>
          </a:p>
        </p:txBody>
      </p:sp>
      <p:sp>
        <p:nvSpPr>
          <p:cNvPr id="4" name="3 Dikdörtgen"/>
          <p:cNvSpPr/>
          <p:nvPr/>
        </p:nvSpPr>
        <p:spPr>
          <a:xfrm>
            <a:off x="415636" y="1411286"/>
            <a:ext cx="6390409" cy="2677656"/>
          </a:xfrm>
          <a:prstGeom prst="rect">
            <a:avLst/>
          </a:prstGeom>
        </p:spPr>
        <p:txBody>
          <a:bodyPr wrap="square">
            <a:spAutoFit/>
          </a:bodyPr>
          <a:lstStyle/>
          <a:p>
            <a:r>
              <a:rPr lang="tr-TR" dirty="0" smtClean="0"/>
              <a:t> (1) Resmî ve özel, örgün eğitim ve hayat boyu öğrenme kurumlarında rehberlik ve psikolojik danışma hizmetlerinin yürütülmesi ve koordinasyonunun sağlanması amacıyla rehberlik ve psikolojik danışma servisi kurulur. </a:t>
            </a:r>
          </a:p>
          <a:p>
            <a:r>
              <a:rPr lang="tr-TR" dirty="0" smtClean="0"/>
              <a:t>(2) Rehberlik ve psikolojik danışma hizmetlerinin etkili bir şekilde yürütülebilmesi için rehberlik ve psikolojik danışma servisinin; </a:t>
            </a:r>
          </a:p>
          <a:p>
            <a:r>
              <a:rPr lang="tr-TR" dirty="0" smtClean="0"/>
              <a:t>a) Öğrenci, veli, öğretmen ve diğer personelin kolaylıkla ulaşabileceği konumda olması,</a:t>
            </a:r>
          </a:p>
          <a:p>
            <a:r>
              <a:rPr lang="tr-TR" dirty="0" smtClean="0"/>
              <a:t> b) Uygun fiziki koşullara sahip olması, </a:t>
            </a:r>
          </a:p>
          <a:p>
            <a:r>
              <a:rPr lang="tr-TR" dirty="0" smtClean="0"/>
              <a:t>c) Bilişim, iletişim araçları, gerekli büro malzemeleri, bireysel çalışmalar ve grup çalışmaları için gerekli araç ve gereçler ile donatılmış olması,</a:t>
            </a:r>
          </a:p>
          <a:p>
            <a:r>
              <a:rPr lang="tr-TR" dirty="0" smtClean="0"/>
              <a:t> ç) Rehberlik ve psikolojik danışma hizmetleri dışında başka bir amaç için kullanılmaması, gerekir. </a:t>
            </a:r>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2508" y="0"/>
            <a:ext cx="6733309" cy="857400"/>
          </a:xfrm>
        </p:spPr>
        <p:txBody>
          <a:bodyPr/>
          <a:lstStyle/>
          <a:p>
            <a:r>
              <a:rPr lang="tr-TR" sz="1400" b="1" dirty="0" smtClean="0"/>
              <a:t>Rehberlik ve psikolojik danışma hizmetleri yürütme komisyonu MADDE 16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4" name="3 Dikdörtgen"/>
          <p:cNvSpPr/>
          <p:nvPr/>
        </p:nvSpPr>
        <p:spPr>
          <a:xfrm>
            <a:off x="145472" y="988695"/>
            <a:ext cx="6878782" cy="3785652"/>
          </a:xfrm>
          <a:prstGeom prst="rect">
            <a:avLst/>
          </a:prstGeom>
        </p:spPr>
        <p:txBody>
          <a:bodyPr wrap="square">
            <a:spAutoFit/>
          </a:bodyPr>
          <a:lstStyle/>
          <a:p>
            <a:pPr marL="228600" indent="-228600">
              <a:buAutoNum type="arabicParenBoth"/>
            </a:pPr>
            <a:r>
              <a:rPr lang="tr-TR" sz="1200" dirty="0" smtClean="0"/>
              <a:t>Eğitim kurumlarında rehberlik ve psikolojik danışma hizmetlerinin planlanması ve kurum içindeki iş birliğinin sağlanması amacıyla rehberlik ve psikolojik danışma hizmetleri yürütme komisyonu oluşturulur.</a:t>
            </a:r>
          </a:p>
          <a:p>
            <a:pPr marL="228600" indent="-228600"/>
            <a:r>
              <a:rPr lang="tr-TR" sz="1200" dirty="0" smtClean="0"/>
              <a:t> (2) </a:t>
            </a:r>
            <a:r>
              <a:rPr lang="tr-TR" sz="1200" dirty="0" smtClean="0">
                <a:solidFill>
                  <a:srgbClr val="FF0000"/>
                </a:solidFill>
              </a:rPr>
              <a:t>Rehberlik ve psikolojik danışma hizmetleri yürütme komisyonu eğitim kurumu müdürünün başkanlığında aşağıdaki üyelerden oluşur</a:t>
            </a:r>
            <a:r>
              <a:rPr lang="tr-TR" sz="1200" dirty="0" smtClean="0"/>
              <a:t>:</a:t>
            </a:r>
          </a:p>
          <a:p>
            <a:pPr marL="228600" indent="-228600"/>
            <a:r>
              <a:rPr lang="tr-TR" sz="1200" dirty="0" smtClean="0"/>
              <a:t> a) Eğitim kurumunda görevli müdür yardımcıları.</a:t>
            </a:r>
          </a:p>
          <a:p>
            <a:pPr marL="228600" indent="-228600"/>
            <a:r>
              <a:rPr lang="tr-TR" sz="1200" dirty="0" smtClean="0"/>
              <a:t> b) Rehber öğretmen/psikolojik danışmanlar. </a:t>
            </a:r>
          </a:p>
          <a:p>
            <a:pPr marL="228600" indent="-228600"/>
            <a:r>
              <a:rPr lang="tr-TR" sz="1200" dirty="0" smtClean="0"/>
              <a:t>c) Sınıf rehber öğretmenlerinden her sınıf düzeyinden seçilecek en az birer temsilci. </a:t>
            </a:r>
          </a:p>
          <a:p>
            <a:pPr marL="228600" indent="-228600"/>
            <a:r>
              <a:rPr lang="tr-TR" sz="1200" dirty="0" smtClean="0"/>
              <a:t>ç) Okul öncesi eğitim kurumlarında farklı yaş grubundaki çocukların eğitiminden sorumlu en az birer öğretmen. </a:t>
            </a:r>
          </a:p>
          <a:p>
            <a:pPr marL="228600" indent="-228600"/>
            <a:r>
              <a:rPr lang="tr-TR" sz="1200" dirty="0" smtClean="0"/>
              <a:t>d) Ortaöğretim kurumlarında disiplin kurulu ve onur kurulundan; ilköğretim kurumlarında ise öğrenci davranışları değerlendirme kurulundan birer temsilci.</a:t>
            </a:r>
          </a:p>
          <a:p>
            <a:pPr marL="228600" indent="-228600"/>
            <a:r>
              <a:rPr lang="tr-TR" sz="1200" dirty="0" smtClean="0"/>
              <a:t> e) Okul-aile birliğinden bir temsilci. </a:t>
            </a:r>
          </a:p>
          <a:p>
            <a:pPr marL="228600" indent="-228600"/>
            <a:r>
              <a:rPr lang="tr-TR" sz="1200" dirty="0" smtClean="0"/>
              <a:t>(3) Hayat boyu öğrenme kurumlarında yürütme komisyonu; müdürün başkanlığında bir müdür yardımcısı, rehber öğretmen/psikolojik danışman ile müdürün görevlendireceği bir öğretmenden oluşur. </a:t>
            </a:r>
          </a:p>
          <a:p>
            <a:pPr marL="228600" indent="-228600"/>
            <a:r>
              <a:rPr lang="tr-TR" sz="1200" dirty="0" smtClean="0"/>
              <a:t>(4) Rehber öğretmen/psikolojik danışmanı bulunmayan eğitim kurumlarında gerektiğinde rehberlik ve araştırma merkezinden bir rehber öğretmen/psikolojik danışmanın ya da rehberlik ve araştırma merkezinin sorumluluk bölgesindeki eğitim kurumlarında görev yapan bir rehber öğretmen/psikolojik danışmanın katılımının sağlanması için planlama yapılır. </a:t>
            </a:r>
            <a:endParaRPr lang="tr-T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pPr marL="0" lvl="0" indent="0" algn="ctr" rtl="0">
                <a:spcBef>
                  <a:spcPts val="0"/>
                </a:spcBef>
                <a:spcAft>
                  <a:spcPts val="0"/>
                </a:spcAft>
                <a:buNone/>
              </a:pPr>
              <a:t>5</a:t>
            </a:fld>
            <a:endParaRPr>
              <a:solidFill>
                <a:srgbClr val="999999"/>
              </a:solidFill>
            </a:endParaRPr>
          </a:p>
        </p:txBody>
      </p:sp>
      <p:sp>
        <p:nvSpPr>
          <p:cNvPr id="172" name="Google Shape;172;p27"/>
          <p:cNvSpPr txBox="1">
            <a:spLocks noGrp="1"/>
          </p:cNvSpPr>
          <p:nvPr>
            <p:ph type="ctrTitle" idx="4294967295"/>
          </p:nvPr>
        </p:nvSpPr>
        <p:spPr>
          <a:xfrm>
            <a:off x="1175543" y="720912"/>
            <a:ext cx="6792913" cy="2636838"/>
          </a:xfrm>
          <a:prstGeom prst="rect">
            <a:avLst/>
          </a:prstGeom>
        </p:spPr>
        <p:txBody>
          <a:bodyPr spcFirstLastPara="1" wrap="square" lIns="91425" tIns="91425" rIns="91425" bIns="91425" anchor="b" anchorCtr="0">
            <a:noAutofit/>
          </a:bodyPr>
          <a:lstStyle/>
          <a:p>
            <a:r>
              <a:rPr lang="tr-TR" sz="3200" b="0" i="1" u="none" strike="noStrike" baseline="0" dirty="0">
                <a:solidFill>
                  <a:schemeClr val="tx1">
                    <a:lumMod val="50000"/>
                  </a:schemeClr>
                </a:solidFill>
                <a:latin typeface="Times New Roman" panose="02020603050405020304" pitchFamily="18" charset="0"/>
                <a:cs typeface="Times New Roman" panose="02020603050405020304" pitchFamily="18" charset="0"/>
              </a:rPr>
              <a:t>Akademik</a:t>
            </a:r>
            <a:r>
              <a:rPr lang="tr-TR" sz="3200" b="0" i="0" u="none" strike="noStrike" baseline="0" dirty="0">
                <a:solidFill>
                  <a:schemeClr val="bg1"/>
                </a:solidFill>
                <a:latin typeface="Times New Roman" panose="02020603050405020304" pitchFamily="18" charset="0"/>
                <a:cs typeface="Times New Roman" panose="02020603050405020304" pitchFamily="18" charset="0"/>
              </a:rPr>
              <a:t>, </a:t>
            </a:r>
            <a:r>
              <a:rPr lang="tr-TR" sz="3200" b="0" i="1" u="none" strike="noStrike" baseline="0" dirty="0">
                <a:solidFill>
                  <a:schemeClr val="accent2">
                    <a:lumMod val="60000"/>
                    <a:lumOff val="40000"/>
                  </a:schemeClr>
                </a:solidFill>
                <a:latin typeface="Times New Roman" panose="02020603050405020304" pitchFamily="18" charset="0"/>
                <a:cs typeface="Times New Roman" panose="02020603050405020304" pitchFamily="18" charset="0"/>
              </a:rPr>
              <a:t>Kariyer</a:t>
            </a:r>
            <a:r>
              <a:rPr lang="tr-TR" sz="3200" b="0" i="1" u="none" strike="noStrike" baseline="0" dirty="0">
                <a:solidFill>
                  <a:schemeClr val="bg1"/>
                </a:solidFill>
                <a:latin typeface="Times New Roman" panose="02020603050405020304" pitchFamily="18" charset="0"/>
                <a:cs typeface="Times New Roman" panose="02020603050405020304" pitchFamily="18" charset="0"/>
              </a:rPr>
              <a:t> </a:t>
            </a:r>
            <a:r>
              <a:rPr lang="tr-TR" sz="3200" b="0" i="0" u="none" strike="noStrike" baseline="0" dirty="0">
                <a:solidFill>
                  <a:schemeClr val="bg1"/>
                </a:solidFill>
                <a:latin typeface="Times New Roman" panose="02020603050405020304" pitchFamily="18" charset="0"/>
                <a:cs typeface="Times New Roman" panose="02020603050405020304" pitchFamily="18" charset="0"/>
              </a:rPr>
              <a:t>ve </a:t>
            </a:r>
            <a:r>
              <a:rPr lang="tr-TR" sz="3200" b="0" i="1" u="none" strike="noStrike" baseline="0" dirty="0">
                <a:solidFill>
                  <a:schemeClr val="accent5">
                    <a:lumMod val="75000"/>
                  </a:schemeClr>
                </a:solidFill>
                <a:latin typeface="Times New Roman" panose="02020603050405020304" pitchFamily="18" charset="0"/>
                <a:cs typeface="Times New Roman" panose="02020603050405020304" pitchFamily="18" charset="0"/>
              </a:rPr>
              <a:t>Sosyal Duygusal </a:t>
            </a:r>
            <a:r>
              <a:rPr lang="tr-TR" sz="3200" b="0" i="0" u="none" strike="noStrike" baseline="0" dirty="0">
                <a:solidFill>
                  <a:schemeClr val="bg1"/>
                </a:solidFill>
                <a:latin typeface="Times New Roman" panose="02020603050405020304" pitchFamily="18" charset="0"/>
                <a:cs typeface="Times New Roman" panose="02020603050405020304" pitchFamily="18" charset="0"/>
              </a:rPr>
              <a:t>gelişim alanlarının amaçları,</a:t>
            </a:r>
            <a:br>
              <a:rPr lang="tr-TR" sz="3200" b="0" i="0" u="none" strike="noStrike" baseline="0" dirty="0">
                <a:solidFill>
                  <a:schemeClr val="bg1"/>
                </a:solidFill>
                <a:latin typeface="Times New Roman" panose="02020603050405020304" pitchFamily="18" charset="0"/>
                <a:cs typeface="Times New Roman" panose="02020603050405020304" pitchFamily="18" charset="0"/>
              </a:rPr>
            </a:br>
            <a:r>
              <a:rPr lang="tr-TR" sz="3200" b="0" i="0" u="none" strike="noStrike" baseline="0" dirty="0">
                <a:solidFill>
                  <a:schemeClr val="bg1"/>
                </a:solidFill>
                <a:latin typeface="Times New Roman" panose="02020603050405020304" pitchFamily="18" charset="0"/>
                <a:cs typeface="Times New Roman" panose="02020603050405020304" pitchFamily="18" charset="0"/>
              </a:rPr>
              <a:t>yeterlikleri ve kazanımları belirlenmiştir</a:t>
            </a:r>
            <a:endParaRPr sz="11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473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6743700" cy="857400"/>
          </a:xfrm>
        </p:spPr>
        <p:txBody>
          <a:bodyPr/>
          <a:lstStyle/>
          <a:p>
            <a:r>
              <a:rPr lang="tr-TR" sz="1400" b="1" dirty="0" smtClean="0"/>
              <a:t>Rehberlik ve psikolojik danışma hizmetleri yürütme komisyonu MADDE 16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50</a:t>
            </a:fld>
            <a:endParaRPr lang="en"/>
          </a:p>
        </p:txBody>
      </p:sp>
      <p:sp>
        <p:nvSpPr>
          <p:cNvPr id="4" name="3 Dikdörtgen"/>
          <p:cNvSpPr/>
          <p:nvPr/>
        </p:nvSpPr>
        <p:spPr>
          <a:xfrm>
            <a:off x="394855" y="1215736"/>
            <a:ext cx="6463145" cy="3539430"/>
          </a:xfrm>
          <a:prstGeom prst="rect">
            <a:avLst/>
          </a:prstGeom>
        </p:spPr>
        <p:txBody>
          <a:bodyPr wrap="square">
            <a:spAutoFit/>
          </a:bodyPr>
          <a:lstStyle/>
          <a:p>
            <a:r>
              <a:rPr lang="tr-TR" dirty="0" smtClean="0"/>
              <a:t>(5) Eğitim kurumu müdürü, müdür yardımcıları ile rehber öğretmen/psikolojik danışman komisyonun sürekli üyesidir. Komisyonun diğer üyeleri her ders yılı başında öğretmenler kurulunda belirlenir. </a:t>
            </a:r>
          </a:p>
          <a:p>
            <a:r>
              <a:rPr lang="tr-TR" dirty="0" smtClean="0"/>
              <a:t>(6) Komisyon; birinci dönem başında, ikinci dönem başında ve ders yılı sonunda olmak üzere en az üç defa toplanır. Gerektiğinde rehberlik ve psikolojik danışma servisinin önerisi ile de toplanabilir.</a:t>
            </a:r>
          </a:p>
          <a:p>
            <a:r>
              <a:rPr lang="tr-TR" dirty="0" smtClean="0"/>
              <a:t> (7) Komisyonun ilk toplantısı, öğretmenler kurulu toplantısının yapıldığı tarihten itibaren en geç bir ay içerisinde yapılır.</a:t>
            </a:r>
          </a:p>
          <a:p>
            <a:r>
              <a:rPr lang="tr-TR" dirty="0" smtClean="0"/>
              <a:t> (8) Komisyonun gündemi, rehberlik ve psikolojik danışma servisince hazırlanarak eğitim kurumu müdürüne sunulur; gündem ve toplantı tarihi eğitim kurumu müdürü tarafından bir hafta önce yazılı olarak ilgililere duyurulur.</a:t>
            </a:r>
          </a:p>
          <a:p>
            <a:r>
              <a:rPr lang="tr-TR" dirty="0" smtClean="0"/>
              <a:t> (9) Komisyon toplantısında alınan kararlar tutanak hâline getirilir. </a:t>
            </a:r>
          </a:p>
          <a:p>
            <a:r>
              <a:rPr lang="tr-TR" dirty="0" smtClean="0"/>
              <a:t>(10) Alınan kararlar eğitim kurumu personeline yazılı olarak duyurulur.</a:t>
            </a:r>
          </a:p>
          <a:p>
            <a:r>
              <a:rPr lang="tr-TR" dirty="0" smtClean="0"/>
              <a:t> (11) Rehber öğretmen/psikolojik danışman bulunmayan eğitim kurumlarında rehberlik ve psikolojik danışma hizmetleri rehberlik ve araştırma merkezi ile iş birliği içerisinde yürütülür.</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9772" y="0"/>
            <a:ext cx="7304810" cy="857400"/>
          </a:xfrm>
        </p:spPr>
        <p:txBody>
          <a:bodyPr/>
          <a:lstStyle/>
          <a:p>
            <a:r>
              <a:rPr lang="tr-TR" sz="1400" b="1" dirty="0" smtClean="0"/>
              <a:t>Rehberlik ve psikolojik danışma hizmetleri yürütme komisyonunun görevleri MADDE 17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sp>
        <p:nvSpPr>
          <p:cNvPr id="4" name="3 Dikdörtgen"/>
          <p:cNvSpPr/>
          <p:nvPr/>
        </p:nvSpPr>
        <p:spPr>
          <a:xfrm>
            <a:off x="405245" y="858473"/>
            <a:ext cx="6525491" cy="3416320"/>
          </a:xfrm>
          <a:prstGeom prst="rect">
            <a:avLst/>
          </a:prstGeom>
        </p:spPr>
        <p:txBody>
          <a:bodyPr wrap="square">
            <a:spAutoFit/>
          </a:bodyPr>
          <a:lstStyle/>
          <a:p>
            <a:pPr marL="342900" indent="-342900">
              <a:buAutoNum type="arabicParenBoth"/>
            </a:pPr>
            <a:r>
              <a:rPr lang="tr-TR" sz="1200" dirty="0" smtClean="0"/>
              <a:t>Rehberlik ve psikolojik danışma hizmetleri yürütme komisyonu aşağıdaki görevleri yapar: </a:t>
            </a:r>
          </a:p>
          <a:p>
            <a:pPr marL="342900" indent="-342900">
              <a:buAutoNum type="alphaLcParenR"/>
            </a:pPr>
            <a:r>
              <a:rPr lang="tr-TR" sz="1200" dirty="0" smtClean="0"/>
              <a:t>Eğitim kurumuna ait özel hedeflerin belirlenmesinde görüş bildirir.</a:t>
            </a:r>
          </a:p>
          <a:p>
            <a:pPr marL="342900" indent="-342900">
              <a:buAutoNum type="alphaLcParenR"/>
            </a:pPr>
            <a:r>
              <a:rPr lang="tr-TR" sz="1200" dirty="0" smtClean="0"/>
              <a:t> b) Rehberlik ve psikolojik danışma servisince hazırlanan okul rehberlik ve psikolojik danışma programını inceler ve görüşlerini bildirir. Programın uygulanması için gerekli önlemleri alarak yürütülecek çalışmaları karara bağlar.</a:t>
            </a:r>
          </a:p>
          <a:p>
            <a:pPr marL="342900" indent="-342900"/>
            <a:r>
              <a:rPr lang="tr-TR" sz="1200" dirty="0" smtClean="0"/>
              <a:t> c) Rehberlik ve psikolojik danışma hizmetlerinin yürütülmesi sırasında hizmetlere ilişkin çalışmaları inceler, değerlendirir; ortaya çıkan sorunların çözümüne yönelik önlemleri belirler.</a:t>
            </a:r>
          </a:p>
          <a:p>
            <a:pPr marL="342900" indent="-342900"/>
            <a:r>
              <a:rPr lang="tr-TR" sz="1200" dirty="0" smtClean="0"/>
              <a:t> ç) Eğitim ortamında; öğrenciler, aileler, idareciler ve öğretmenler arasında etkili iletişim kurulabilmesi için yapılacak çalışmaları belirler.</a:t>
            </a:r>
          </a:p>
          <a:p>
            <a:pPr marL="342900" indent="-342900"/>
            <a:r>
              <a:rPr lang="tr-TR" sz="1200" dirty="0" smtClean="0"/>
              <a:t> d) Yapılacak çalışmalarda ilgili kurum ve kuruluşlar ile iş birliğinin sağlanması için gerekli faaliyetleri planlar.</a:t>
            </a:r>
          </a:p>
          <a:p>
            <a:pPr marL="342900" indent="-342900"/>
            <a:r>
              <a:rPr lang="tr-TR" sz="1200" dirty="0" smtClean="0"/>
              <a:t> e) Öğrencilerin sosyal duygusal, akademik ve kariyer gelişimleri ile ilgili yapılacak çalışmalar için görüş bildirir.</a:t>
            </a:r>
          </a:p>
          <a:p>
            <a:pPr marL="342900" indent="-342900"/>
            <a:r>
              <a:rPr lang="tr-TR" sz="1200" dirty="0" smtClean="0"/>
              <a:t> f) Okulda gerçekleştirilecek </a:t>
            </a:r>
            <a:r>
              <a:rPr lang="tr-TR" sz="1200" dirty="0" err="1" smtClean="0"/>
              <a:t>psikososyal</a:t>
            </a:r>
            <a:r>
              <a:rPr lang="tr-TR" sz="1200" dirty="0" smtClean="0"/>
              <a:t> destek hizmetlerinin okul rehberlik ve psikolojik danışma programına eklenmesi hususlarında görüş bildirir.</a:t>
            </a:r>
          </a:p>
          <a:p>
            <a:pPr marL="342900" indent="-342900"/>
            <a:r>
              <a:rPr lang="tr-TR" sz="1200" dirty="0" smtClean="0"/>
              <a:t> g) İhtiyaç olması durumunda okulda gerçekleştirilecek </a:t>
            </a:r>
            <a:r>
              <a:rPr lang="tr-TR" sz="1200" dirty="0" err="1" smtClean="0"/>
              <a:t>psikososyal</a:t>
            </a:r>
            <a:r>
              <a:rPr lang="tr-TR" sz="1200" dirty="0" smtClean="0"/>
              <a:t> destek hizmetlerinde görev alır. Bu kapsamdaki faaliyetler Bakanlıkça hazırlanan yönerge doğrultusunda yürütülür. </a:t>
            </a:r>
            <a:endParaRPr lang="tr-TR" sz="1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90" y="341057"/>
            <a:ext cx="7325591" cy="479825"/>
          </a:xfrm>
        </p:spPr>
        <p:txBody>
          <a:bodyPr/>
          <a:lstStyle/>
          <a:p>
            <a:r>
              <a:rPr lang="tr-TR" sz="1600" b="1" dirty="0" smtClean="0"/>
              <a:t>Eğitim kurumu müdürünün görev, yetki ve sorumlulukları MADDE 18 –</a:t>
            </a:r>
            <a:endParaRPr lang="tr-TR" sz="16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52</a:t>
            </a:fld>
            <a:endParaRPr lang="en"/>
          </a:p>
        </p:txBody>
      </p:sp>
      <p:sp>
        <p:nvSpPr>
          <p:cNvPr id="4" name="3 Dikdörtgen"/>
          <p:cNvSpPr/>
          <p:nvPr/>
        </p:nvSpPr>
        <p:spPr>
          <a:xfrm>
            <a:off x="0" y="1065244"/>
            <a:ext cx="7907482" cy="2862322"/>
          </a:xfrm>
          <a:prstGeom prst="rect">
            <a:avLst/>
          </a:prstGeom>
        </p:spPr>
        <p:txBody>
          <a:bodyPr wrap="square">
            <a:spAutoFit/>
          </a:bodyPr>
          <a:lstStyle/>
          <a:p>
            <a:pPr marL="342900" indent="-342900">
              <a:buAutoNum type="arabicParenBoth"/>
            </a:pPr>
            <a:r>
              <a:rPr lang="tr-TR" sz="1200" dirty="0" smtClean="0"/>
              <a:t>Eğitim kurumu müdürü rehberlik ve psikolojik danışma hizmetlerine ilişkin aşağıdaki görevleri yapar:</a:t>
            </a:r>
          </a:p>
          <a:p>
            <a:pPr marL="342900" indent="-342900"/>
            <a:r>
              <a:rPr lang="tr-TR" sz="1200" dirty="0" smtClean="0"/>
              <a:t> a) Rehberlik ve psikolojik danışma hizmetlerinin yürütülmesinden birinci derecede sorumludur.</a:t>
            </a:r>
          </a:p>
          <a:p>
            <a:pPr marL="342900" indent="-342900"/>
            <a:r>
              <a:rPr lang="tr-TR" sz="1200" dirty="0" smtClean="0"/>
              <a:t> b) Rehberlik ve psikolojik danışma hizmetlerinin etkin şekilde yürütülebilmesi için hizmetin gerektirdiği fiziksel şartları ve uygun çalışma ortamını hazırlar, kullanılacak araç gereci sağlar. Kurumda birden fazla rehber öğretmen/psikolojik danışman olması durumunda fiziksel imkanlar dahilinde her bir rehber öğretmen/psikolojik danışman için ayrı oda tahsis eder.</a:t>
            </a:r>
          </a:p>
          <a:p>
            <a:pPr marL="342900" indent="-342900"/>
            <a:r>
              <a:rPr lang="tr-TR" sz="1200" dirty="0" smtClean="0"/>
              <a:t> c) Eğitim kurumundaki rehberlik ve psikolojik danışma hizmetlerinin verimli bir şekilde yürütülmesi için rehber öğretmen/psikolojik danışman, sınıf rehber öğretmenleri, öğrenciler ve veliler arasında iş birliğini sağlar.</a:t>
            </a:r>
          </a:p>
          <a:p>
            <a:pPr marL="342900" indent="-342900"/>
            <a:r>
              <a:rPr lang="tr-TR" sz="1200" dirty="0" smtClean="0"/>
              <a:t> ç) Eğitim kurumunda birden fazla rehber öğretmen/psikolojik danışman bulunması halinde bir rehber öğretmen/psikolojik danışmanı koordinatör olarak görevlendirir ve gerekli gördüğü takdirde görev değişikliği yapar.</a:t>
            </a:r>
          </a:p>
          <a:p>
            <a:pPr marL="342900" indent="-342900"/>
            <a:r>
              <a:rPr lang="tr-TR" sz="1200" dirty="0" smtClean="0"/>
              <a:t> d) Eğitim kurumunda birden fazla rehber öğretmen/psikolojik danışman bulunması hâlinde program, planlama, araştırma gibi ortak görevler dışında; hizmetlerin yürütülmesinde sınıf ve öğrenci sayıları gibi ölçütlere göre iş bölümü yapar. </a:t>
            </a:r>
          </a:p>
          <a:p>
            <a:pPr marL="342900" indent="-342900"/>
            <a:r>
              <a:rPr lang="tr-TR" sz="1200" dirty="0" smtClean="0"/>
              <a:t>e) Rehberlik ve psikolojik danışma hizmetleri yürütme komisyonuna başkanlık eder. </a:t>
            </a:r>
            <a:endParaRPr lang="tr-TR"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8372" y="257930"/>
            <a:ext cx="6556663" cy="542170"/>
          </a:xfrm>
        </p:spPr>
        <p:txBody>
          <a:bodyPr/>
          <a:lstStyle/>
          <a:p>
            <a:r>
              <a:rPr lang="tr-TR" sz="1400" b="1" dirty="0" smtClean="0"/>
              <a:t>Eğitim kurumu müdürünün görev, yetki ve sorumlulukları MADDE 18 –</a:t>
            </a:r>
            <a:endParaRPr lang="tr-TR" sz="1400"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4" name="3 Dikdörtgen"/>
          <p:cNvSpPr/>
          <p:nvPr/>
        </p:nvSpPr>
        <p:spPr>
          <a:xfrm>
            <a:off x="228599" y="1258188"/>
            <a:ext cx="7003473" cy="2677656"/>
          </a:xfrm>
          <a:prstGeom prst="rect">
            <a:avLst/>
          </a:prstGeom>
        </p:spPr>
        <p:txBody>
          <a:bodyPr wrap="square">
            <a:spAutoFit/>
          </a:bodyPr>
          <a:lstStyle/>
          <a:p>
            <a:r>
              <a:rPr lang="tr-TR" sz="1200" dirty="0" smtClean="0"/>
              <a:t>f) Eğitim kurumunun özel hedeflerini</a:t>
            </a:r>
          </a:p>
          <a:p>
            <a:r>
              <a:rPr lang="tr-TR" sz="1200" dirty="0" smtClean="0"/>
              <a:t> e-Rehberlik sistemine işler. </a:t>
            </a:r>
          </a:p>
          <a:p>
            <a:r>
              <a:rPr lang="tr-TR" sz="1200" dirty="0" smtClean="0"/>
              <a:t>g) Okul rehberlik ve psikolojik danışma programının hazırlanmasını sağlar. </a:t>
            </a:r>
          </a:p>
          <a:p>
            <a:r>
              <a:rPr lang="tr-TR" sz="1200" dirty="0" smtClean="0"/>
              <a:t>ğ) Rehberlik ve psikolojik danışma servisince hazırlanan okul rehberlik ve psikolojik danışma programını en geç ekim ayı ilk haftasında e-Rehberlik sistemi üzerinden onaylamak yoluyla eğitim kurumunun bağlı bulunduğu rehberlik ve araştırma merkezine ulaştırır.</a:t>
            </a:r>
          </a:p>
          <a:p>
            <a:r>
              <a:rPr lang="tr-TR" sz="1200" dirty="0" smtClean="0"/>
              <a:t> h) Okul rehberlik ve psikolojik danışma programı ile haftalık programın uygulanmasını e-Rehberlik sistemi üzerinden izler. </a:t>
            </a:r>
          </a:p>
          <a:p>
            <a:r>
              <a:rPr lang="tr-TR" sz="1200" dirty="0" smtClean="0"/>
              <a:t>ı) Rehberlik ve psikolojik danışma hizmetlerine ilişkin yürütülen çalışmaların düzenli olarak e-Rehberlik sistemine işlenmesini takip eder. </a:t>
            </a:r>
          </a:p>
          <a:p>
            <a:pPr marL="400050" indent="-400050">
              <a:buAutoNum type="romanLcParenR"/>
            </a:pPr>
            <a:r>
              <a:rPr lang="tr-TR" sz="1200" dirty="0" smtClean="0"/>
              <a:t>Okul sene başı öğretmenler kurulunda her sınıf için belirlenen sınıf rehber öğretmenini zorunlu olmadıkça öğrencilerin mezuniyetine kadar değiştirmemeyi esas alarak görevlendirir. </a:t>
            </a:r>
          </a:p>
          <a:p>
            <a:pPr marL="400050" indent="-400050"/>
            <a:r>
              <a:rPr lang="tr-TR" sz="1200" dirty="0" smtClean="0"/>
              <a:t>j) Sınıf rehber öğretmenleri tarafından hazırlanan sınıf rehberlik planlarını onaylar ve uygulanmasını izler</a:t>
            </a:r>
            <a:endParaRPr lang="tr-TR"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199" y="299493"/>
            <a:ext cx="6847609" cy="857400"/>
          </a:xfrm>
        </p:spPr>
        <p:txBody>
          <a:bodyPr/>
          <a:lstStyle/>
          <a:p>
            <a:r>
              <a:rPr lang="tr-TR" sz="1600" b="1" dirty="0" smtClean="0"/>
              <a:t>Eğitim kurumu müdürünün görev, yetki ve sorumlulukları MADDE 18 –</a:t>
            </a:r>
            <a:endParaRPr lang="tr-TR" sz="1600"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54</a:t>
            </a:fld>
            <a:endParaRPr lang="en"/>
          </a:p>
        </p:txBody>
      </p:sp>
      <p:sp>
        <p:nvSpPr>
          <p:cNvPr id="4" name="3 Dikdörtgen"/>
          <p:cNvSpPr/>
          <p:nvPr/>
        </p:nvSpPr>
        <p:spPr>
          <a:xfrm>
            <a:off x="290946" y="1651325"/>
            <a:ext cx="6483927" cy="2462213"/>
          </a:xfrm>
          <a:prstGeom prst="rect">
            <a:avLst/>
          </a:prstGeom>
        </p:spPr>
        <p:txBody>
          <a:bodyPr wrap="square">
            <a:spAutoFit/>
          </a:bodyPr>
          <a:lstStyle/>
          <a:p>
            <a:r>
              <a:rPr lang="tr-TR" dirty="0" smtClean="0"/>
              <a:t>k) Haftalık ders çizelgesinde yer alan rehberlik uygulamalarına ayrılan saatlerde rehberlik hizmetlerinin sunulması için gerekli tedbirleri alır. </a:t>
            </a:r>
          </a:p>
          <a:p>
            <a:r>
              <a:rPr lang="tr-TR" dirty="0" smtClean="0"/>
              <a:t>l) İhtiyaçlar doğrultusunda öğrencilere, öğretmenlere, idarecilere ve ailelere yönelik gerçekleştirilecek eğitim etkinliklerinin düzenlenmesi için uygun ortamı ve gerekli desteği sağlar. </a:t>
            </a:r>
          </a:p>
          <a:p>
            <a:r>
              <a:rPr lang="tr-TR" dirty="0" smtClean="0"/>
              <a:t>m) Her yıl kasım ayı içerisinde sınıf rehber öğretmenlerinin iş birliğinde rehberlik ve psikolojik danışma servisince oluşturulan okul risk haritasını eğitim kurumunun bağlı bulunduğu rehberlik ve araştırma merkezine ulaştırır. </a:t>
            </a:r>
          </a:p>
          <a:p>
            <a:r>
              <a:rPr lang="tr-TR" dirty="0" smtClean="0"/>
              <a:t>n) Hakkında danışmanlık tedbir kararı verilmiş çocuklara ve ailelerine yönelik rehber öğretmen/psikolojik danışman tarafından sunulacak hizmetlerin yerine getirilmesini sağlar.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4071" y="289103"/>
            <a:ext cx="7117773" cy="448652"/>
          </a:xfrm>
        </p:spPr>
        <p:txBody>
          <a:bodyPr/>
          <a:lstStyle/>
          <a:p>
            <a:r>
              <a:rPr lang="tr-TR" sz="1400" b="1" dirty="0" smtClean="0"/>
              <a:t>Müdür yardımcılarının görev, yetki ve sorumlulukları MADDE 19 – </a:t>
            </a:r>
            <a:endParaRPr lang="tr-TR" sz="14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55</a:t>
            </a:fld>
            <a:endParaRPr lang="en"/>
          </a:p>
        </p:txBody>
      </p:sp>
      <p:sp>
        <p:nvSpPr>
          <p:cNvPr id="4" name="3 Dikdörtgen"/>
          <p:cNvSpPr/>
          <p:nvPr/>
        </p:nvSpPr>
        <p:spPr>
          <a:xfrm>
            <a:off x="332509" y="1340644"/>
            <a:ext cx="6525491" cy="2246769"/>
          </a:xfrm>
          <a:prstGeom prst="rect">
            <a:avLst/>
          </a:prstGeom>
        </p:spPr>
        <p:txBody>
          <a:bodyPr wrap="square">
            <a:spAutoFit/>
          </a:bodyPr>
          <a:lstStyle/>
          <a:p>
            <a:pPr marL="342900" indent="-342900">
              <a:buAutoNum type="arabicParenBoth"/>
            </a:pPr>
            <a:r>
              <a:rPr lang="tr-TR" dirty="0" smtClean="0"/>
              <a:t>Eğitim kurumu müdür yardımcıları rehberlik ve psikolojik danışma hizmetlerine ilişkin aşağıdaki görevleri yapar: </a:t>
            </a:r>
          </a:p>
          <a:p>
            <a:pPr marL="342900" indent="-342900">
              <a:buAutoNum type="alphaLcParenR"/>
            </a:pPr>
            <a:r>
              <a:rPr lang="tr-TR" dirty="0" smtClean="0"/>
              <a:t>Rehberlik ve psikolojik danışma hizmetleri yürütme komisyonu toplantılarına katılır. </a:t>
            </a:r>
          </a:p>
          <a:p>
            <a:pPr marL="342900" indent="-342900">
              <a:buAutoNum type="alphaLcParenR"/>
            </a:pPr>
            <a:r>
              <a:rPr lang="tr-TR" dirty="0" smtClean="0"/>
              <a:t>b) Rehberlik ve psikolojik danışma hizmetlerinin nitelikli bir şekilde yürütülebilmesi için öğrencilerin devam durumu, başarı durumu, sosyal kulüp çalışmaları gibi bilgi ve belgeleri rehberlik ve psikolojik danışma servisi ile paylaşır.</a:t>
            </a:r>
          </a:p>
          <a:p>
            <a:pPr marL="342900" indent="-342900">
              <a:buAutoNum type="alphaLcParenR"/>
            </a:pPr>
            <a:r>
              <a:rPr lang="tr-TR" dirty="0" smtClean="0"/>
              <a:t> c) Eğitim kurumu müdürünün vereceği rehberlik ve psikolojik danışma hizmetleriyle ilgili diğer görevleri yapar. </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199" y="372230"/>
            <a:ext cx="7533410" cy="677252"/>
          </a:xfrm>
        </p:spPr>
        <p:txBody>
          <a:bodyPr/>
          <a:lstStyle/>
          <a:p>
            <a:r>
              <a:rPr lang="tr-TR" sz="1600" b="1" dirty="0" smtClean="0"/>
              <a:t>Koordinatör rehber öğretmen/psikolojik danışmanın görev ve sorumlulukları MADDE 20 – </a:t>
            </a:r>
            <a:endParaRPr lang="tr-TR" sz="16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sp>
        <p:nvSpPr>
          <p:cNvPr id="4" name="3 Dikdörtgen"/>
          <p:cNvSpPr/>
          <p:nvPr/>
        </p:nvSpPr>
        <p:spPr>
          <a:xfrm>
            <a:off x="426027" y="1647512"/>
            <a:ext cx="6878782" cy="2677656"/>
          </a:xfrm>
          <a:prstGeom prst="rect">
            <a:avLst/>
          </a:prstGeom>
        </p:spPr>
        <p:txBody>
          <a:bodyPr wrap="square">
            <a:spAutoFit/>
          </a:bodyPr>
          <a:lstStyle/>
          <a:p>
            <a:pPr marL="342900" indent="-342900">
              <a:buAutoNum type="arabicParenBoth"/>
            </a:pPr>
            <a:r>
              <a:rPr lang="tr-TR" dirty="0" smtClean="0"/>
              <a:t>Koordinatörlük görevi verilen rehber öğretmen/psikolojik danışman eğitim kurumunda yürütülen rehberlik ve psikolojik danışma hizmetlerine ilişkin görevlerinin yanı sıra aşağıdaki görevleri yapar: </a:t>
            </a:r>
          </a:p>
          <a:p>
            <a:pPr marL="342900" indent="-342900">
              <a:buAutoNum type="alphaLcParenR"/>
            </a:pPr>
            <a:r>
              <a:rPr lang="tr-TR" dirty="0" smtClean="0"/>
              <a:t>Rehberlik ve psikolojik danışma servisi ile eğitim kurumu yönetimi arasındaki koordinasyonu sağlar. </a:t>
            </a:r>
          </a:p>
          <a:p>
            <a:pPr marL="342900" indent="-342900">
              <a:buAutoNum type="alphaLcParenR"/>
            </a:pPr>
            <a:r>
              <a:rPr lang="tr-TR" dirty="0" smtClean="0"/>
              <a:t> Okul rehberlik ve psikolojik danışma programı doğrultusunda yapılan çalışmalarla ilgili öğretmenler kuruluna bilgi verir.</a:t>
            </a:r>
          </a:p>
          <a:p>
            <a:pPr marL="342900" indent="-342900">
              <a:buAutoNum type="alphaLcParenR"/>
            </a:pPr>
            <a:r>
              <a:rPr lang="tr-TR" dirty="0" smtClean="0"/>
              <a:t>  Rehberlik ve psikolojik danışma hizmetleri yürütme komisyonu toplantılarına ait gündemi ve toplantılarda alınan kararları yazılı hale getirir.</a:t>
            </a:r>
          </a:p>
          <a:p>
            <a:pPr marL="342900" indent="-342900"/>
            <a:r>
              <a:rPr lang="tr-TR" dirty="0" smtClean="0"/>
              <a:t> ç) Rehberlik ve psikolojik danışma servisi tarafından ortak olarak e-Rehberlik sistemi üzerinden hazırlanan okul rehberlik ve psikolojik danışma programını eğitim kurumu müdürüne onaylatır.</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61108" y="226757"/>
            <a:ext cx="7055427" cy="625298"/>
          </a:xfrm>
        </p:spPr>
        <p:txBody>
          <a:bodyPr/>
          <a:lstStyle/>
          <a:p>
            <a:r>
              <a:rPr lang="tr-TR" sz="1600" b="1" dirty="0" smtClean="0"/>
              <a:t>Rehber öğretmen/psikolojik danışmanın görevleri MADDE 21 –</a:t>
            </a:r>
            <a:endParaRPr lang="tr-TR" sz="16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sp>
        <p:nvSpPr>
          <p:cNvPr id="4" name="3 Dikdörtgen"/>
          <p:cNvSpPr/>
          <p:nvPr/>
        </p:nvSpPr>
        <p:spPr>
          <a:xfrm>
            <a:off x="270162" y="1260953"/>
            <a:ext cx="6878781" cy="3323987"/>
          </a:xfrm>
          <a:prstGeom prst="rect">
            <a:avLst/>
          </a:prstGeom>
        </p:spPr>
        <p:txBody>
          <a:bodyPr wrap="square">
            <a:spAutoFit/>
          </a:bodyPr>
          <a:lstStyle/>
          <a:p>
            <a:r>
              <a:rPr lang="tr-TR" dirty="0" smtClean="0"/>
              <a:t>(1) Eğitim kurumlarında rehber öğretmen/psikolojik danışman gelişimsel ve önleyici hizmetler, iyileştirici hizmetler ve destek hizmetlere ilişkin görevlerini yerine getirir. (</a:t>
            </a:r>
          </a:p>
          <a:p>
            <a:r>
              <a:rPr lang="tr-TR" dirty="0" smtClean="0"/>
              <a:t>2) </a:t>
            </a:r>
            <a:r>
              <a:rPr lang="tr-TR" b="1" dirty="0" smtClean="0"/>
              <a:t>Gelişimsel ve önleyici hizmetler; </a:t>
            </a:r>
          </a:p>
          <a:p>
            <a:pPr marL="342900" indent="-342900">
              <a:buAutoNum type="alphaLcParenR"/>
            </a:pPr>
            <a:r>
              <a:rPr lang="tr-TR" dirty="0" smtClean="0"/>
              <a:t>Sınıf rehberlik programı kapsamında rehberlik alanında özel bilgi ve beceri gerektiren etkinlikleri uygular.</a:t>
            </a:r>
          </a:p>
          <a:p>
            <a:pPr marL="342900" indent="-342900"/>
            <a:r>
              <a:rPr lang="tr-TR" dirty="0" smtClean="0"/>
              <a:t> b) Bireyi tanıma çalışmaları kapsamında bireyi tanıma tekniklerini uygular, değerlendirmelerini raporlaştırarak öğrencilere geribildirimde bulunur ve ilgililerle paylaşır. Gerektiğinde bireyi tanıma tekniklerini geliştirme çalışmalarına katılır. </a:t>
            </a:r>
          </a:p>
          <a:p>
            <a:pPr marL="342900" indent="-342900"/>
            <a:r>
              <a:rPr lang="tr-TR" dirty="0" smtClean="0"/>
              <a:t>c) Bilgi verme çalışmaları kapsamında öğrencilerin sosyal duygusal, akademik ve kariyer gelişim alanlarında ihtiyaç duydukları bilgileri bireysel çalışmalar, grup çalışmaları veya yayın hazırlama yoluyla öğrencilerle paylaşır. </a:t>
            </a:r>
          </a:p>
          <a:p>
            <a:pPr marL="342900" indent="-342900"/>
            <a:r>
              <a:rPr lang="tr-TR" dirty="0" smtClean="0"/>
              <a:t>ç) Yöneltme ve izleme çalışmaları kapsamında bireyi tanıma ve bilgi verme hizmeti sunarak öğrenciyi kendine uygun olan eğitim kurumuna, alana, dala, staja, işe, mesleğe, okul içi ya da okul dışı sosyal ve kültürel etkinliklere yöneltir ve öğrencinin gelişimini izler. Merkezî sınavlara ait tercih dönemlerinde görev alır. </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58</a:t>
            </a:fld>
            <a:endParaRPr lang="en"/>
          </a:p>
        </p:txBody>
      </p:sp>
      <p:sp>
        <p:nvSpPr>
          <p:cNvPr id="4" name="1 Başlık"/>
          <p:cNvSpPr>
            <a:spLocks noGrp="1"/>
          </p:cNvSpPr>
          <p:nvPr>
            <p:ph type="title"/>
          </p:nvPr>
        </p:nvSpPr>
        <p:spPr>
          <a:xfrm>
            <a:off x="654049" y="393700"/>
            <a:ext cx="6598805" cy="541482"/>
          </a:xfrm>
        </p:spPr>
        <p:txBody>
          <a:bodyPr/>
          <a:lstStyle/>
          <a:p>
            <a:r>
              <a:rPr lang="tr-TR" sz="1600" b="1" dirty="0" smtClean="0"/>
              <a:t>Rehber öğretmen/psikolojik danışmanın görevleri MADDE 21 –</a:t>
            </a:r>
            <a:endParaRPr lang="tr-TR" sz="1600" b="1" dirty="0"/>
          </a:p>
        </p:txBody>
      </p:sp>
      <p:sp>
        <p:nvSpPr>
          <p:cNvPr id="5" name="4 Dikdörtgen"/>
          <p:cNvSpPr/>
          <p:nvPr/>
        </p:nvSpPr>
        <p:spPr>
          <a:xfrm>
            <a:off x="290945" y="1131403"/>
            <a:ext cx="7564582" cy="3754874"/>
          </a:xfrm>
          <a:prstGeom prst="rect">
            <a:avLst/>
          </a:prstGeom>
        </p:spPr>
        <p:txBody>
          <a:bodyPr wrap="square">
            <a:spAutoFit/>
          </a:bodyPr>
          <a:lstStyle/>
          <a:p>
            <a:r>
              <a:rPr lang="tr-TR" dirty="0" smtClean="0"/>
              <a:t>(3) İyileştirici hizmetler;</a:t>
            </a:r>
          </a:p>
          <a:p>
            <a:r>
              <a:rPr lang="tr-TR" dirty="0" smtClean="0"/>
              <a:t> a) Öğrencilerin sosyal duygusal, akademik ve kariyer gelişimlerinin desteklenmesi, kendilerini keşfetmeleri, duygusal, düşünsel, davranışsal düzeyde kapasitelerinin güçlendirilmesi, iyileştirme ve geliştirme amacıyla formasyonu uygun olan rehber öğretmen/psikolojik danışman bireysel ve grupla psikolojik danışma yapar. </a:t>
            </a:r>
          </a:p>
          <a:p>
            <a:r>
              <a:rPr lang="tr-TR" dirty="0" smtClean="0"/>
              <a:t>b) </a:t>
            </a:r>
            <a:r>
              <a:rPr lang="tr-TR" dirty="0" err="1" smtClean="0"/>
              <a:t>Psikososyal</a:t>
            </a:r>
            <a:r>
              <a:rPr lang="tr-TR" dirty="0" smtClean="0"/>
              <a:t> destek hizmetleri kapsamında; </a:t>
            </a:r>
          </a:p>
          <a:p>
            <a:pPr marL="342900" indent="-342900">
              <a:buAutoNum type="arabicParenR"/>
            </a:pPr>
            <a:r>
              <a:rPr lang="tr-TR" dirty="0" smtClean="0"/>
              <a:t>Doğal afetler ile kaza, ihmal, istismar, intihar, şiddet, savaş, göç ve salgın hastalıklar gibi zorlu yaşam olaylarında öğrenci, aile ve öğretmenlere psikolojik ve sosyal destek sağlar.</a:t>
            </a:r>
          </a:p>
          <a:p>
            <a:pPr marL="342900" indent="-342900">
              <a:buAutoNum type="arabicParenR"/>
            </a:pPr>
            <a:r>
              <a:rPr lang="tr-TR" dirty="0" smtClean="0"/>
              <a:t> Hakkında danışmanlık tedbir kararı verilen çocuğa ve çocuğun bakımından sorumlu kişilere hizmet sunar. </a:t>
            </a:r>
          </a:p>
          <a:p>
            <a:pPr marL="342900" indent="-342900">
              <a:buAutoNum type="arabicParenR"/>
            </a:pPr>
            <a:r>
              <a:rPr lang="tr-TR" dirty="0" smtClean="0"/>
              <a:t>Eğitim kurumlarında rehber öğretmen/psikolojik danışman bulunmaması veya çocuğun herhangi bir eğitim kurumu ile ilişiğinin olmaması durumunda danışmanlık tedbiri uygulamaları il veya ilçe millî eğitim müdürlüklerinin görevlendireceği, çocuğun ikamet adresinin bulunduğu eğitim bölgesinde görevli rehber öğretmen/psikolojik danışman yerine getirir. Danışmanlık tedbir kararlarına ilişkin görevlendirmelerde rehber öğretmen/psikolojik danışmanların hâlihazırda yerine getirmekte oldukları danışmanlık tedbir kararları da gözetilerek dengeli bir dağılım sağlanır</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sp>
        <p:nvSpPr>
          <p:cNvPr id="4" name="1 Başlık"/>
          <p:cNvSpPr>
            <a:spLocks noGrp="1"/>
          </p:cNvSpPr>
          <p:nvPr>
            <p:ph type="title"/>
          </p:nvPr>
        </p:nvSpPr>
        <p:spPr>
          <a:xfrm>
            <a:off x="322118" y="195584"/>
            <a:ext cx="6899564" cy="531780"/>
          </a:xfrm>
        </p:spPr>
        <p:txBody>
          <a:bodyPr/>
          <a:lstStyle/>
          <a:p>
            <a:r>
              <a:rPr lang="tr-TR" sz="1600" b="1" dirty="0" smtClean="0"/>
              <a:t>Rehber öğretmen/psikolojik danışmanın görevleri MADDE 21 –</a:t>
            </a:r>
            <a:endParaRPr lang="tr-TR" sz="1600" b="1" dirty="0"/>
          </a:p>
        </p:txBody>
      </p:sp>
      <p:sp>
        <p:nvSpPr>
          <p:cNvPr id="5" name="4 Dikdörtgen"/>
          <p:cNvSpPr/>
          <p:nvPr/>
        </p:nvSpPr>
        <p:spPr>
          <a:xfrm>
            <a:off x="488372" y="626732"/>
            <a:ext cx="7720445" cy="3970318"/>
          </a:xfrm>
          <a:prstGeom prst="rect">
            <a:avLst/>
          </a:prstGeom>
        </p:spPr>
        <p:txBody>
          <a:bodyPr wrap="square">
            <a:spAutoFit/>
          </a:bodyPr>
          <a:lstStyle/>
          <a:p>
            <a:r>
              <a:rPr lang="tr-TR" sz="1200" dirty="0" smtClean="0"/>
              <a:t>c) Sevk çalışmaları kapsamında bireyin, rehberlik ve psikolojik danışma hizmetlerinin müdahale alanı ya da rehber öğretmen/psikolojik danışmanın mesleki yeterlikleri dışında kalan bir uzmanlık alanında yardıma ihtiyaç duyması durumunda, bireyi yardım alabileceği düşünülen daha yetkin uzman kişi, kurum veya kuruluşlara yönlendirir.</a:t>
            </a:r>
          </a:p>
          <a:p>
            <a:r>
              <a:rPr lang="tr-TR" sz="1200" dirty="0" smtClean="0"/>
              <a:t> (4) Destek hizmetler; </a:t>
            </a:r>
          </a:p>
          <a:p>
            <a:pPr marL="342900" indent="-342900">
              <a:buAutoNum type="alphaLcParenR"/>
            </a:pPr>
            <a:r>
              <a:rPr lang="tr-TR" sz="1200" dirty="0" smtClean="0"/>
              <a:t>Müşavirlik hizmetleri kapsamında, öğrencinin gelişimini desteklemek için öğretmen, veli, yönetici ve okul içerisinde öğrenci ile iletişimde olan diğer kişilere kendilerini geliştirmeleri, ortak ve yeterli bir rehberlik anlayışı kazanmaları amacıyla çalışmalar yürütür. Sınıf rehberlik programlarının hazırlanmasında, uygulanmasında, sınıf içi rehberlik uygulamalarının geliştirilmesinde sınıf rehber öğretmenlerine müşavirlik eder.</a:t>
            </a:r>
          </a:p>
          <a:p>
            <a:pPr marL="342900" indent="-342900">
              <a:buAutoNum type="alphaLcParenR"/>
            </a:pPr>
            <a:r>
              <a:rPr lang="tr-TR" sz="1200" dirty="0" smtClean="0"/>
              <a:t> Program yönetimi çalışmaları kapsamında; </a:t>
            </a:r>
          </a:p>
          <a:p>
            <a:pPr marL="342900" indent="-342900"/>
            <a:r>
              <a:rPr lang="tr-TR" sz="1200" dirty="0" smtClean="0"/>
              <a:t>	1) Okul rehberlik ve psikolojik danışma programını rehberlik ve araştırma merkezine iletilmek üzere en geç ekim ayının ilk haftasında e-Rehberlik sistemi üzerinden hazırlar. </a:t>
            </a:r>
          </a:p>
          <a:p>
            <a:pPr marL="342900" indent="-342900"/>
            <a:r>
              <a:rPr lang="tr-TR" sz="1200" dirty="0" smtClean="0"/>
              <a:t>	2) Okul rehberlik ve psikolojik danışma programı doğrultusunda e-Rehberlik sistemi üzerinden kendi haftalık programını hazırlar.</a:t>
            </a:r>
          </a:p>
          <a:p>
            <a:pPr marL="342900" indent="-342900"/>
            <a:r>
              <a:rPr lang="tr-TR" sz="1200" dirty="0" smtClean="0"/>
              <a:t>	 3) Her yıl kasım ayı içerisinde sınıf rehber öğretmenleri tarafından bir örneği rehberlik ve psikolojik danışma servisine iletilen risk altındaki öğrencilere ait verileri birleştirerek eğitim kurumuna ait risk haritasını oluşturur. </a:t>
            </a:r>
          </a:p>
          <a:p>
            <a:pPr marL="342900" indent="-342900"/>
            <a:r>
              <a:rPr lang="tr-TR" sz="1200" dirty="0" smtClean="0"/>
              <a:t>	4) Okul rehberlik ve psikolojik danışma programı kapsamında gerçekleştirilen çalışmaları e-Rehberlik sistemine işler. Danışma sürecinde danışan dosyası aracılığı ile gerekli kayıtları tutar. Elektronik ortama işlenmesi mümkün olmayan çalışmaları dosyalar ve usulüne uygun olarak saklar</a:t>
            </a:r>
            <a:endParaRPr lang="tr-T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tr-TR" sz="5400" b="1" i="0" u="none" strike="noStrike" baseline="0" dirty="0">
                <a:latin typeface="TimesNewRomanPS-BoldMT"/>
              </a:rPr>
              <a:t>Akademik Gelişim Alanı</a:t>
            </a:r>
            <a:endParaRPr sz="6600" dirty="0"/>
          </a:p>
        </p:txBody>
      </p:sp>
      <p:sp>
        <p:nvSpPr>
          <p:cNvPr id="89" name="Google Shape;89;p17"/>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60</a:t>
            </a:fld>
            <a:endParaRPr lang="en"/>
          </a:p>
        </p:txBody>
      </p:sp>
      <p:sp>
        <p:nvSpPr>
          <p:cNvPr id="4" name="1 Başlık"/>
          <p:cNvSpPr txBox="1">
            <a:spLocks/>
          </p:cNvSpPr>
          <p:nvPr/>
        </p:nvSpPr>
        <p:spPr>
          <a:xfrm>
            <a:off x="322118" y="195584"/>
            <a:ext cx="6899564" cy="531780"/>
          </a:xfrm>
          <a:prstGeom prst="rect">
            <a:avLst/>
          </a:prstGeom>
          <a:noFill/>
          <a:ln>
            <a:noFill/>
          </a:ln>
        </p:spPr>
        <p:txBody>
          <a:bodyPr spcFirstLastPara="1" wrap="square" lIns="91425" tIns="91425" rIns="91425" bIns="91425" anchor="b"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4800"/>
              <a:buFont typeface="Lato Hairline"/>
              <a:buNone/>
              <a:tabLst/>
              <a:defRPr/>
            </a:pPr>
            <a:r>
              <a:rPr kumimoji="0" lang="tr-TR" sz="1600" b="1" i="0" u="none" strike="noStrike" kern="0" cap="none" spc="0" normalizeH="0" baseline="0" noProof="0" dirty="0" smtClean="0">
                <a:ln>
                  <a:noFill/>
                </a:ln>
                <a:solidFill>
                  <a:schemeClr val="dk1"/>
                </a:solidFill>
                <a:effectLst/>
                <a:uLnTx/>
                <a:uFillTx/>
                <a:latin typeface="Lato Hairline"/>
                <a:ea typeface="Lato Hairline"/>
                <a:cs typeface="Lato Hairline"/>
                <a:sym typeface="Lato Hairline"/>
              </a:rPr>
              <a:t>Rehber öğretmen/psikolojik danışmanın görevleri MADDE 21 –</a:t>
            </a:r>
            <a:endParaRPr kumimoji="0" lang="tr-TR" sz="1600" b="1" i="0" u="none" strike="noStrike" kern="0" cap="none" spc="0" normalizeH="0" baseline="0" noProof="0" dirty="0">
              <a:ln>
                <a:noFill/>
              </a:ln>
              <a:solidFill>
                <a:schemeClr val="dk1"/>
              </a:solidFill>
              <a:effectLst/>
              <a:uLnTx/>
              <a:uFillTx/>
              <a:latin typeface="Lato Hairline"/>
              <a:ea typeface="Lato Hairline"/>
              <a:cs typeface="Lato Hairline"/>
              <a:sym typeface="Lato Hairline"/>
            </a:endParaRPr>
          </a:p>
        </p:txBody>
      </p:sp>
      <p:sp>
        <p:nvSpPr>
          <p:cNvPr id="5" name="4 Dikdörtgen"/>
          <p:cNvSpPr/>
          <p:nvPr/>
        </p:nvSpPr>
        <p:spPr>
          <a:xfrm>
            <a:off x="280554" y="992508"/>
            <a:ext cx="7263245" cy="3970318"/>
          </a:xfrm>
          <a:prstGeom prst="rect">
            <a:avLst/>
          </a:prstGeom>
        </p:spPr>
        <p:txBody>
          <a:bodyPr wrap="square">
            <a:spAutoFit/>
          </a:bodyPr>
          <a:lstStyle/>
          <a:p>
            <a:r>
              <a:rPr lang="tr-TR" sz="1200" dirty="0" smtClean="0"/>
              <a:t>5) Okul rehberlik ve psikolojik danışma programını ders yılı boyunca sınıf rehber öğretmenleri, öğretmenler ve eğitim kurumu yöneticileri ile iş birliği içerisinde uygular ve programın etkililiğini ders yılı sonunda değerlendirir</a:t>
            </a:r>
          </a:p>
          <a:p>
            <a:r>
              <a:rPr lang="tr-TR" sz="1200" dirty="0" smtClean="0"/>
              <a:t>c) Araştırma ve proje çalışmaları kapsamında, sunduğu hizmetlerin etkililiğini ve verimliliğini artırmak amacıyla araştırma, izleme ve değerlendirme çalışmaları yapar. Gerektiğinde eğitim kurumunda yürütülen proje çalışmalarına katılır. </a:t>
            </a:r>
          </a:p>
          <a:p>
            <a:r>
              <a:rPr lang="tr-TR" sz="1200" dirty="0" smtClean="0"/>
              <a:t>ç) İş birliği kapsamında, doğal üyesi olduğu kurul ve komisyonlara katılır, rehberlik ve psikolojik danışma hizmetlerine ilişkin görevlerini yerine getirir. Rehberlik ve araştırma merkezleri tarafından düzenlenen toplantı, eğitim etkinlikleri, proje ve ekip çalışmalarına katılır. Öğrencilerin gelişimsel ihtiyaç ya da sorunlarına yönelik olarak ortak bir amaç ve sorumluluk çerçevesinde veli, öğretmen, idareci, diğer kişi ve kurumlarla iş birliği yapar. </a:t>
            </a:r>
          </a:p>
          <a:p>
            <a:r>
              <a:rPr lang="tr-TR" sz="1200" dirty="0" smtClean="0"/>
              <a:t>d) Ders saatinde bireysel veya grupla yürütülen çalışmalarda öğrencinin devamsız görünmemesi için okul yönetimi ve ders öğretmeniyle iş birliği yaparak gerekli tedbirleri alır.</a:t>
            </a:r>
          </a:p>
          <a:p>
            <a:r>
              <a:rPr lang="tr-TR" sz="1200" dirty="0" smtClean="0"/>
              <a:t> e) Okul rehberlik ve psikolojik danışma programının etkililiğini artırmak, mesleki bilgi ve becerileri geliştirmek, mesleğine ilişkin güncel gelişmeleri izleyerek daha nitelikli hizmet sunmak için bilimsel kongre, konferans, panel ve hizmet içi eğitimlere katılır, gerektiğinde hizmet içi eğitim verir. </a:t>
            </a:r>
          </a:p>
          <a:p>
            <a:r>
              <a:rPr lang="tr-TR" sz="1200" dirty="0" smtClean="0"/>
              <a:t>f) Eğitim kurumu müdürünün vereceği rehberlik ve psikolojik danışma hizmetleri ile ilgili diğer görevleri yapar.</a:t>
            </a:r>
          </a:p>
          <a:p>
            <a:r>
              <a:rPr lang="tr-TR" sz="1200" dirty="0" smtClean="0"/>
              <a:t> </a:t>
            </a:r>
            <a:r>
              <a:rPr lang="tr-TR" sz="1200" b="1" dirty="0" smtClean="0"/>
              <a:t>Diğer görevler MADDE 22 – </a:t>
            </a:r>
            <a:r>
              <a:rPr lang="tr-TR" sz="1200" dirty="0" smtClean="0"/>
              <a:t>(1) Rehber öğretmen/psikolojik danışman merkezî sınavlarda görev alabilir ve istemesi hâlinde belleticilik görevi yapabilir. Ancak rehber öğretmen/psikolojik danışmanlara nöbet görevi verilemez.</a:t>
            </a:r>
            <a:endParaRPr lang="tr-TR" sz="1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1727" y="0"/>
            <a:ext cx="6629400" cy="562952"/>
          </a:xfrm>
        </p:spPr>
        <p:txBody>
          <a:bodyPr/>
          <a:lstStyle/>
          <a:p>
            <a:r>
              <a:rPr lang="tr-TR" sz="1800" b="1" dirty="0" smtClean="0"/>
              <a:t>Sınıf rehber öğretmeninin görevleri MADDE 23 – </a:t>
            </a:r>
            <a:endParaRPr lang="tr-TR" sz="1800" b="1" dirty="0"/>
          </a:p>
        </p:txBody>
      </p:sp>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sp>
        <p:nvSpPr>
          <p:cNvPr id="4" name="3 Dikdörtgen"/>
          <p:cNvSpPr/>
          <p:nvPr/>
        </p:nvSpPr>
        <p:spPr>
          <a:xfrm>
            <a:off x="290945" y="540327"/>
            <a:ext cx="7138555" cy="246221"/>
          </a:xfrm>
          <a:prstGeom prst="rect">
            <a:avLst/>
          </a:prstGeom>
        </p:spPr>
        <p:txBody>
          <a:bodyPr wrap="square">
            <a:spAutoFit/>
          </a:bodyPr>
          <a:lstStyle/>
          <a:p>
            <a:r>
              <a:rPr lang="tr-TR" sz="1000" dirty="0" smtClean="0"/>
              <a:t> </a:t>
            </a:r>
            <a:r>
              <a:rPr lang="tr-TR" sz="1000" b="1" dirty="0" smtClean="0"/>
              <a:t>(1) Sınıf rehber öğretmeni aşağıdaki görevleri yapar: </a:t>
            </a:r>
          </a:p>
        </p:txBody>
      </p:sp>
      <p:sp>
        <p:nvSpPr>
          <p:cNvPr id="5" name="4 Dikdörtgen"/>
          <p:cNvSpPr/>
          <p:nvPr/>
        </p:nvSpPr>
        <p:spPr>
          <a:xfrm>
            <a:off x="124691" y="770781"/>
            <a:ext cx="7678882" cy="3939540"/>
          </a:xfrm>
          <a:prstGeom prst="rect">
            <a:avLst/>
          </a:prstGeom>
        </p:spPr>
        <p:txBody>
          <a:bodyPr wrap="square">
            <a:spAutoFit/>
          </a:bodyPr>
          <a:lstStyle/>
          <a:p>
            <a:r>
              <a:rPr lang="tr-TR" sz="1000" dirty="0" smtClean="0"/>
              <a:t>a) Sınıf rehberlik planını okul rehberlik ve psikolojik danışma programı ile sınıf rehberlik programı çerçevesinde hazırlayarak en geç ekim ayının ikinci haftasında eğitim kurumu müdürüne onaylatır. Sınıf rehberlik planının bir örneğini rehberlik ve psikolojik danışma servisi ile paylaşır. Plan dâhilinde uygulamalarını gerçekleştirir.</a:t>
            </a:r>
          </a:p>
          <a:p>
            <a:r>
              <a:rPr lang="tr-TR" sz="1000" dirty="0" smtClean="0"/>
              <a:t> </a:t>
            </a:r>
          </a:p>
          <a:p>
            <a:r>
              <a:rPr lang="tr-TR" sz="1000" dirty="0" smtClean="0"/>
              <a:t>b) Sınıf rehberlik programı kapsamındaki etkinlikleri sınıfında uygular. </a:t>
            </a:r>
          </a:p>
          <a:p>
            <a:r>
              <a:rPr lang="tr-TR" sz="1000" dirty="0" smtClean="0"/>
              <a:t>c) Öğrencilerinin rehberlik ve psikolojik danışma hizmetlerine ilişkin ihtiyaçlarını belirleyerek okul rehberlik ve psikolojik danışma programına yansıtılmak üzere rehberlik ve psikolojik danışma servisine iletir. </a:t>
            </a:r>
          </a:p>
          <a:p>
            <a:r>
              <a:rPr lang="tr-TR" sz="1000" dirty="0" smtClean="0"/>
              <a:t>ç) Okul rehberlik ve psikolojik danışma programının hedeflerine ilişkin etkinliklerde rehberlik ve psikolojik danışma servisiyle iş birliği yapar. </a:t>
            </a:r>
          </a:p>
          <a:p>
            <a:r>
              <a:rPr lang="tr-TR" sz="1000" dirty="0" smtClean="0"/>
              <a:t>d) Her yıl kasım ayı içerisinde sınıfında bulunan risk altındaki öğrencilere ait verilerin bir örneğini rehberlik ve psikolojik danışma servisine iletir. </a:t>
            </a:r>
          </a:p>
          <a:p>
            <a:r>
              <a:rPr lang="tr-TR" sz="1000" dirty="0" smtClean="0"/>
              <a:t>e) Bireyi tanıma tekniklerinden uzmanlık bilgisi gerektirmeyenleri rehber öğretmen/psikolojik danışman ile iş birliği yaparak sınıfında uygular, sonuçlarını rehberlik ve psikolojik danışma servisi ile paylaşır. </a:t>
            </a:r>
          </a:p>
          <a:p>
            <a:r>
              <a:rPr lang="tr-TR" sz="1000" dirty="0" smtClean="0"/>
              <a:t>f) Sınıfa yeni gelen veya uyum güçlüğü yaşayan öğrencilerin okula uyum sağlamaları sürecinde rehber öğretmen/psikolojik danışman ile iş birliği içerisinde çalışır. </a:t>
            </a:r>
          </a:p>
          <a:p>
            <a:r>
              <a:rPr lang="tr-TR" sz="1000" dirty="0" smtClean="0"/>
              <a:t>g) Öğrencilerini rehber öğretmen/psikolojik danışman ile iş birliği yaparak ilgi, yetenek, değer, akademik başarı ve kişilik özelliklerine göre öğrenci kulüplerine, seçmeli derslere ve sosyal etkinliklere yöneltir. </a:t>
            </a:r>
          </a:p>
          <a:p>
            <a:r>
              <a:rPr lang="tr-TR" sz="1000" dirty="0" smtClean="0"/>
              <a:t>ğ) Risk altında olan öğrencileri fark ettiğinde, gerekli desteği almaları için rehberlik ve psikolojik danışma servisini bilgilendirir. </a:t>
            </a:r>
          </a:p>
          <a:p>
            <a:r>
              <a:rPr lang="tr-TR" sz="1000" dirty="0" smtClean="0"/>
              <a:t>h) Öğrencinin, öğrenme stilini fark etmesine, öğrenme becerilerini geliştirmesine, akademik performansını artırmasına yönelik çalışmalarında rehberlik ve psikolojik danışma servisiyle iş birliği yapar. </a:t>
            </a:r>
          </a:p>
          <a:p>
            <a:r>
              <a:rPr lang="tr-TR" sz="1000" dirty="0" smtClean="0"/>
              <a:t>ı) Sınıfıyla ilgili yürüttüğü rehberlik çalışmalarına ilişkin raporu her dönem sonunda eğitim kurumu müdürüne sunar. </a:t>
            </a:r>
          </a:p>
          <a:p>
            <a:pPr marL="285750" indent="-285750">
              <a:buAutoNum type="romanLcParenR"/>
            </a:pPr>
            <a:r>
              <a:rPr lang="tr-TR" sz="1000" dirty="0" smtClean="0"/>
              <a:t>Sınıfında sosyal duygusal, akademik ve kariyer gelişimi açısından desteklenmeye ihtiyaç duyan öğrencileri rehberlik ve psikolojik danışma servisine yönlendirir, öğrencilerin gelişimini desteklemek amacıyla iş birliği yapar. Eğitim kurumunda rehber öğretmen/psikolojik danışmanın bulunmaması hâlinde öğrenciyi rehberlik ve araştırma merkezine yönlendirir.</a:t>
            </a:r>
          </a:p>
          <a:p>
            <a:pPr marL="285750" indent="-285750"/>
            <a:r>
              <a:rPr lang="tr-TR" sz="1000" dirty="0" smtClean="0"/>
              <a:t> j) Eğitim kurumu müdürünün vereceği rehberlik hizmetleri ile ilgili diğer görevleri yapar</a:t>
            </a:r>
            <a:endParaRPr lang="tr-TR" sz="1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
        <p:nvSpPr>
          <p:cNvPr id="4" name="1 Başlık"/>
          <p:cNvSpPr txBox="1">
            <a:spLocks noGrp="1"/>
          </p:cNvSpPr>
          <p:nvPr>
            <p:ph type="title"/>
          </p:nvPr>
        </p:nvSpPr>
        <p:spPr>
          <a:xfrm>
            <a:off x="374072" y="0"/>
            <a:ext cx="7034646" cy="857400"/>
          </a:xfrm>
          <a:prstGeom prst="rect">
            <a:avLst/>
          </a:prstGeom>
          <a:noFill/>
          <a:ln>
            <a:noFill/>
          </a:ln>
        </p:spPr>
        <p:txBody>
          <a:bodyPr spcFirstLastPara="1" wrap="square" lIns="91425" tIns="91425" rIns="91425" bIns="91425" anchor="b" anchorCtr="0">
            <a:noAutofit/>
          </a:bodyPr>
          <a:lstStyle/>
          <a:p>
            <a:pPr lvl="0"/>
            <a:r>
              <a:rPr lang="tr-TR" sz="1600" b="1" dirty="0" smtClean="0"/>
              <a:t>Diğer öğretmenler MADDE 24 –</a:t>
            </a:r>
            <a:endParaRPr kumimoji="0" lang="tr-TR" sz="1600" b="1" i="0" u="none" strike="noStrike" kern="0" cap="none" spc="0" normalizeH="0" baseline="0" noProof="0" dirty="0">
              <a:ln>
                <a:noFill/>
              </a:ln>
              <a:solidFill>
                <a:schemeClr val="dk1"/>
              </a:solidFill>
              <a:effectLst/>
              <a:uLnTx/>
              <a:uFillTx/>
              <a:latin typeface="Lato Hairline"/>
              <a:ea typeface="Lato Hairline"/>
              <a:cs typeface="Lato Hairline"/>
              <a:sym typeface="Lato Hairline"/>
            </a:endParaRPr>
          </a:p>
        </p:txBody>
      </p:sp>
      <p:sp>
        <p:nvSpPr>
          <p:cNvPr id="5" name="4 Dikdörtgen"/>
          <p:cNvSpPr/>
          <p:nvPr/>
        </p:nvSpPr>
        <p:spPr>
          <a:xfrm>
            <a:off x="477982" y="909756"/>
            <a:ext cx="6380018" cy="2677656"/>
          </a:xfrm>
          <a:prstGeom prst="rect">
            <a:avLst/>
          </a:prstGeom>
        </p:spPr>
        <p:txBody>
          <a:bodyPr wrap="square">
            <a:spAutoFit/>
          </a:bodyPr>
          <a:lstStyle/>
          <a:p>
            <a:r>
              <a:rPr lang="tr-TR" dirty="0" smtClean="0"/>
              <a:t>(1) Sınıf rehber öğretmenliği görevi olmayan öğretmenler, gerektiğinde rehberlik ve psikolojik danışma servisinin planlaması doğrultusunda rehberlik çalışmalarına destek sağlar.</a:t>
            </a:r>
          </a:p>
          <a:p>
            <a:r>
              <a:rPr lang="tr-TR" dirty="0" smtClean="0"/>
              <a:t> (2) Okul rehberlik ve psikolojik danışma programının hedeflerine ilişkin etkinliklerde rehberlik ve psikolojik danışma servisiyle iş birliği yapar. </a:t>
            </a:r>
          </a:p>
          <a:p>
            <a:r>
              <a:rPr lang="tr-TR" dirty="0" smtClean="0"/>
              <a:t>(3) Sınıfında sosyal duygusal, akademik ve kariyer gelişimi açısından desteklenmeye ihtiyaç duyan öğrencileri sınıf rehber öğretmeni ile iş birliği içerisinde rehberlik ve psikolojik danışma servisine yönlendirir. Eğitim kurumunda rehber öğretmen/psikolojik danışmanın bulunmaması halinde öğrenciyi rehberlik ve araştırma merkezine yönlendirir. </a:t>
            </a:r>
          </a:p>
          <a:p>
            <a:r>
              <a:rPr lang="tr-TR" dirty="0" smtClean="0"/>
              <a:t>(4) Eğitim kurumu müdürünün vereceği rehberlik hizmetleri ile ilgili diğer görevleri yapar.</a:t>
            </a:r>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5035" r="19391"/>
          <a:stretch/>
        </p:blipFill>
        <p:spPr>
          <a:xfrm>
            <a:off x="236363" y="1545050"/>
            <a:ext cx="3070380" cy="3325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Dikdörtgen 4"/>
          <p:cNvSpPr/>
          <p:nvPr/>
        </p:nvSpPr>
        <p:spPr>
          <a:xfrm>
            <a:off x="3556361" y="1731130"/>
            <a:ext cx="4674605" cy="3139321"/>
          </a:xfrm>
          <a:prstGeom prst="rect">
            <a:avLst/>
          </a:prstGeom>
        </p:spPr>
        <p:txBody>
          <a:bodyPr wrap="square">
            <a:spAutoFit/>
          </a:bodyPr>
          <a:lstStyle/>
          <a:p>
            <a:r>
              <a:rPr lang="tr-TR" sz="1800" dirty="0"/>
              <a:t>Rehberlik Servisi: </a:t>
            </a:r>
          </a:p>
          <a:p>
            <a:r>
              <a:rPr lang="tr-TR" sz="1800" dirty="0"/>
              <a:t>Emine BOLAT</a:t>
            </a:r>
            <a:endParaRPr lang="tr-TR" sz="1800" dirty="0"/>
          </a:p>
          <a:p>
            <a:r>
              <a:rPr lang="tr-TR" sz="1800" dirty="0"/>
              <a:t>Işın KUCUR</a:t>
            </a:r>
          </a:p>
          <a:p>
            <a:r>
              <a:rPr lang="tr-TR" sz="1800" dirty="0"/>
              <a:t>Mahmut İNAN</a:t>
            </a:r>
          </a:p>
          <a:p>
            <a:endParaRPr lang="tr-TR" sz="1800" dirty="0"/>
          </a:p>
          <a:p>
            <a:r>
              <a:rPr lang="tr-TR" sz="1800" dirty="0"/>
              <a:t>Adres</a:t>
            </a:r>
            <a:r>
              <a:rPr lang="tr-TR" sz="1800" dirty="0"/>
              <a:t>:    Küçük Ayasofya Mah. </a:t>
            </a:r>
          </a:p>
          <a:p>
            <a:r>
              <a:rPr lang="tr-TR" sz="1800" dirty="0"/>
              <a:t>              Şehit Mehmet Paşa Yokuşu no:3  </a:t>
            </a:r>
          </a:p>
          <a:p>
            <a:r>
              <a:rPr lang="tr-TR" sz="1800" dirty="0"/>
              <a:t>              Sultanahmet/ Fatih/ İSTANBUL</a:t>
            </a:r>
          </a:p>
          <a:p>
            <a:r>
              <a:rPr lang="tr-TR" sz="1800" dirty="0"/>
              <a:t>Telefon: +90 (212) 517 94 90</a:t>
            </a:r>
          </a:p>
          <a:p>
            <a:r>
              <a:rPr lang="tr-TR" sz="1800" dirty="0" err="1"/>
              <a:t>Fax</a:t>
            </a:r>
            <a:r>
              <a:rPr lang="tr-TR" sz="1800" dirty="0"/>
              <a:t>:        90 (212) 517 94 84</a:t>
            </a:r>
          </a:p>
          <a:p>
            <a:r>
              <a:rPr lang="tr-TR" sz="1800" dirty="0"/>
              <a:t>              http://sultanahmet.meb.k12.tr/</a:t>
            </a:r>
          </a:p>
        </p:txBody>
      </p:sp>
      <p:sp>
        <p:nvSpPr>
          <p:cNvPr id="6" name="Unvan 1"/>
          <p:cNvSpPr>
            <a:spLocks noGrp="1"/>
          </p:cNvSpPr>
          <p:nvPr>
            <p:ph type="title"/>
          </p:nvPr>
        </p:nvSpPr>
        <p:spPr>
          <a:xfrm>
            <a:off x="644736" y="621437"/>
            <a:ext cx="6447501" cy="677662"/>
          </a:xfrm>
        </p:spPr>
        <p:txBody>
          <a:bodyPr/>
          <a:lstStyle/>
          <a:p>
            <a:pPr algn="ctr"/>
            <a:r>
              <a:rPr lang="tr-TR" dirty="0">
                <a:solidFill>
                  <a:schemeClr val="accent5"/>
                </a:solidFill>
              </a:rPr>
              <a:t>İLETİŞİM</a:t>
            </a:r>
          </a:p>
        </p:txBody>
      </p:sp>
    </p:spTree>
    <p:extLst>
      <p:ext uri="{BB962C8B-B14F-4D97-AF65-F5344CB8AC3E}">
        <p14:creationId xmlns:p14="http://schemas.microsoft.com/office/powerpoint/2010/main" val="37230763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64</a:t>
            </a:fld>
            <a:endParaRPr lang="en"/>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436" t="32857" r="436" b="17190"/>
          <a:stretch/>
        </p:blipFill>
        <p:spPr>
          <a:xfrm>
            <a:off x="0" y="0"/>
            <a:ext cx="9144000" cy="5143500"/>
          </a:xfrm>
          <a:prstGeom prst="rect">
            <a:avLst/>
          </a:prstGeom>
          <a:ln>
            <a:noFill/>
          </a:ln>
          <a:effectLst>
            <a:softEdge rad="112500"/>
          </a:effectLst>
        </p:spPr>
      </p:pic>
      <p:sp>
        <p:nvSpPr>
          <p:cNvPr id="5" name="Dikdörtgen 4"/>
          <p:cNvSpPr/>
          <p:nvPr/>
        </p:nvSpPr>
        <p:spPr>
          <a:xfrm>
            <a:off x="1468755" y="287609"/>
            <a:ext cx="6206490" cy="784830"/>
          </a:xfrm>
          <a:prstGeom prst="rect">
            <a:avLst/>
          </a:prstGeom>
          <a:scene3d>
            <a:camera prst="orthographicFront"/>
            <a:lightRig rig="threePt" dir="t"/>
          </a:scene3d>
          <a:sp3d>
            <a:bevelT/>
          </a:sp3d>
        </p:spPr>
        <p:txBody>
          <a:bodyPr wrap="square">
            <a:spAutoFit/>
          </a:bodyPr>
          <a:lstStyle/>
          <a:p>
            <a:pPr algn="ctr"/>
            <a:r>
              <a:rPr lang="tr-TR" sz="2250" dirty="0">
                <a:solidFill>
                  <a:srgbClr val="0070C0"/>
                </a:solidFill>
              </a:rPr>
              <a:t> ‘’Benim tercihim Mesleki Eğitim   </a:t>
            </a:r>
          </a:p>
          <a:p>
            <a:pPr algn="ctr"/>
            <a:r>
              <a:rPr lang="tr-TR" sz="2250" dirty="0">
                <a:solidFill>
                  <a:srgbClr val="0070C0"/>
                </a:solidFill>
              </a:rPr>
              <a:t> Mesleki Eğitimde Sultanahmet’teyim’’</a:t>
            </a:r>
          </a:p>
        </p:txBody>
      </p:sp>
    </p:spTree>
    <p:extLst>
      <p:ext uri="{BB962C8B-B14F-4D97-AF65-F5344CB8AC3E}">
        <p14:creationId xmlns:p14="http://schemas.microsoft.com/office/powerpoint/2010/main" val="260679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497734" y="1339922"/>
            <a:ext cx="5511300" cy="7914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1" i="0" u="none" strike="noStrike" baseline="0" dirty="0">
                <a:latin typeface="TimesNewRomanPS-BoldMT"/>
              </a:rPr>
              <a:t>Akademik Gelişim Alanı Amaçları</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latin typeface="TimesNewRomanPSMT"/>
              </a:rPr>
              <a:t>Akademik gelişim alanı kapsamında öğrencilerin;</a:t>
            </a:r>
            <a:endParaRPr dirty="0"/>
          </a:p>
        </p:txBody>
      </p:sp>
      <p:sp>
        <p:nvSpPr>
          <p:cNvPr id="121" name="Google Shape;121;p21"/>
          <p:cNvSpPr txBox="1">
            <a:spLocks noGrp="1"/>
          </p:cNvSpPr>
          <p:nvPr>
            <p:ph type="body" idx="1"/>
          </p:nvPr>
        </p:nvSpPr>
        <p:spPr>
          <a:xfrm>
            <a:off x="302398" y="2131405"/>
            <a:ext cx="6246003" cy="1073521"/>
          </a:xfrm>
          <a:prstGeom prst="rect">
            <a:avLst/>
          </a:prstGeom>
        </p:spPr>
        <p:txBody>
          <a:bodyPr spcFirstLastPara="1" wrap="square" lIns="91425" tIns="91425" rIns="91425" bIns="91425" anchor="t" anchorCtr="0">
            <a:noAutofit/>
          </a:bodyPr>
          <a:lstStyle/>
          <a:p>
            <a:pPr marL="152400" indent="0" algn="l">
              <a:buNone/>
            </a:pPr>
            <a:r>
              <a:rPr lang="tr-TR" sz="1800" b="0" i="0" u="none" strike="noStrike" baseline="0" dirty="0">
                <a:solidFill>
                  <a:schemeClr val="accent5">
                    <a:lumMod val="50000"/>
                  </a:schemeClr>
                </a:solidFill>
                <a:latin typeface="TimesNewRomanPSMT"/>
              </a:rPr>
              <a:t>Öğrenim gördükleri okula ve okulun çevresine uyum sağlamalarına, eğitsel amaçları çerçevesinde okul ve okulun çevresindeki imkânlardan yararlanmalarına, okul ve sınıf kurallarını benimsemelerine ve okula aidiyet duygusu geliştirmelerine katkı sağlayacak bilgi, beceri ve tutumu edinmeleri,</a:t>
            </a:r>
            <a:endParaRPr lang="en-US" dirty="0">
              <a:solidFill>
                <a:schemeClr val="accent5">
                  <a:lumMod val="50000"/>
                </a:schemeClr>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515840" y="398354"/>
            <a:ext cx="5511300" cy="1570090"/>
          </a:xfrm>
          <a:prstGeom prst="rect">
            <a:avLst/>
          </a:prstGeom>
        </p:spPr>
        <p:txBody>
          <a:bodyPr spcFirstLastPara="1" wrap="square" lIns="91425" tIns="91425" rIns="91425" bIns="91425" anchor="b" anchorCtr="0">
            <a:noAutofit/>
          </a:bodyPr>
          <a:lstStyle/>
          <a:p>
            <a:pPr algn="l"/>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1" i="0" u="none" strike="noStrike" baseline="0" dirty="0">
                <a:latin typeface="TimesNewRomanPS-BoldMT"/>
              </a:rPr>
              <a:t/>
            </a:r>
            <a:br>
              <a:rPr lang="tr-TR" sz="1800" b="1" i="0" u="none" strike="noStrike" baseline="0" dirty="0">
                <a:latin typeface="TimesNewRomanPS-BoldMT"/>
              </a:rPr>
            </a:br>
            <a:r>
              <a:rPr lang="tr-TR" sz="1800" b="0" i="0" u="none" strike="noStrike" baseline="0" dirty="0">
                <a:solidFill>
                  <a:srgbClr val="FF0000"/>
                </a:solidFill>
                <a:latin typeface="TimesNewRomanPSMT"/>
              </a:rPr>
              <a:t>Akademik çalışmalarında devamlılık, kararlılık ve çaba gösterme, sorumluluk üstlenme, çalışmalarına değer verme ve hayat boyu öğrenme konularına yönelik uygun</a:t>
            </a:r>
            <a:br>
              <a:rPr lang="tr-TR" sz="1800" b="0" i="0" u="none" strike="noStrike" baseline="0" dirty="0">
                <a:solidFill>
                  <a:srgbClr val="FF0000"/>
                </a:solidFill>
                <a:latin typeface="TimesNewRomanPSMT"/>
              </a:rPr>
            </a:br>
            <a:r>
              <a:rPr lang="tr-TR" sz="1800" b="0" i="0" u="none" strike="noStrike" baseline="0" dirty="0">
                <a:solidFill>
                  <a:srgbClr val="FF0000"/>
                </a:solidFill>
                <a:latin typeface="TimesNewRomanPSMT"/>
              </a:rPr>
              <a:t>akademik anlayış ve sorumluluk bilinci geliştirmeleri,</a:t>
            </a:r>
            <a:endParaRPr dirty="0">
              <a:solidFill>
                <a:srgbClr val="FF0000"/>
              </a:solidFill>
            </a:endParaRPr>
          </a:p>
        </p:txBody>
      </p:sp>
      <p:sp>
        <p:nvSpPr>
          <p:cNvPr id="121" name="Google Shape;121;p21"/>
          <p:cNvSpPr txBox="1">
            <a:spLocks noGrp="1"/>
          </p:cNvSpPr>
          <p:nvPr>
            <p:ph type="body" idx="1"/>
          </p:nvPr>
        </p:nvSpPr>
        <p:spPr>
          <a:xfrm>
            <a:off x="267556" y="2571750"/>
            <a:ext cx="6007868" cy="1960761"/>
          </a:xfrm>
          <a:prstGeom prst="rect">
            <a:avLst/>
          </a:prstGeom>
        </p:spPr>
        <p:txBody>
          <a:bodyPr spcFirstLastPara="1" wrap="square" lIns="91425" tIns="91425" rIns="91425" bIns="91425" anchor="t" anchorCtr="0">
            <a:noAutofit/>
          </a:bodyPr>
          <a:lstStyle/>
          <a:p>
            <a:pPr marL="152400" indent="0" algn="l">
              <a:buNone/>
            </a:pPr>
            <a:r>
              <a:rPr lang="tr-TR" sz="1800" b="0" i="0" u="none" strike="noStrike" baseline="0" dirty="0">
                <a:solidFill>
                  <a:schemeClr val="accent6"/>
                </a:solidFill>
                <a:latin typeface="TimesNewRomanPSMT"/>
              </a:rPr>
              <a:t>Akademik gelişimleri ve başarıları için gereken bilgi, beceri ve tutumu kazanmaları, onları eğitsel başarıya götüren strateji, yöntem ve teknikleri edinmeleri amaçlanmaktadır.</a:t>
            </a:r>
            <a:endParaRPr lang="en-US" dirty="0">
              <a:solidFill>
                <a:schemeClr val="accent6"/>
              </a:solidFill>
            </a:endParaRPr>
          </a:p>
        </p:txBody>
      </p:sp>
      <p:sp>
        <p:nvSpPr>
          <p:cNvPr id="124" name="Google Shape;124;p21"/>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extLst>
      <p:ext uri="{BB962C8B-B14F-4D97-AF65-F5344CB8AC3E}">
        <p14:creationId xmlns:p14="http://schemas.microsoft.com/office/powerpoint/2010/main" val="114724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494611" y="516057"/>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tr-TR" sz="1800" b="0" i="0" u="none" strike="noStrike" baseline="0" dirty="0">
                <a:latin typeface="TimesNewRomanPSMT"/>
              </a:rPr>
              <a:t>Bu amaçlar için aşağıdaki </a:t>
            </a:r>
            <a:r>
              <a:rPr lang="tr-TR" sz="1800" b="1" i="1" u="none" strike="noStrike" baseline="0" dirty="0">
                <a:latin typeface="TimesNewRomanPS-BoldItalicMT"/>
              </a:rPr>
              <a:t>yeterlikler </a:t>
            </a:r>
            <a:r>
              <a:rPr lang="tr-TR" sz="1800" b="0" i="0" u="none" strike="noStrike" baseline="0" dirty="0">
                <a:latin typeface="TimesNewRomanPSMT"/>
              </a:rPr>
              <a:t>belirlenmiştir.</a:t>
            </a:r>
            <a:endParaRPr dirty="0"/>
          </a:p>
        </p:txBody>
      </p:sp>
      <p:sp>
        <p:nvSpPr>
          <p:cNvPr id="143" name="Google Shape;143;p2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144" name="Google Shape;144;p24"/>
          <p:cNvSpPr/>
          <p:nvPr/>
        </p:nvSpPr>
        <p:spPr>
          <a:xfrm>
            <a:off x="2194546"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Akademik anlayış ve sorumluluk bilinci geliştirme</a:t>
            </a:r>
            <a:endParaRPr dirty="0">
              <a:solidFill>
                <a:srgbClr val="666666"/>
              </a:solidFill>
              <a:latin typeface="Lato Light"/>
              <a:ea typeface="Lato Light"/>
              <a:cs typeface="Lato Light"/>
              <a:sym typeface="Lato Light"/>
            </a:endParaRPr>
          </a:p>
        </p:txBody>
      </p:sp>
      <p:sp>
        <p:nvSpPr>
          <p:cNvPr id="145" name="Google Shape;145;p24"/>
          <p:cNvSpPr/>
          <p:nvPr/>
        </p:nvSpPr>
        <p:spPr>
          <a:xfrm>
            <a:off x="457200"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i-FI" sz="1800" b="0" i="0" u="none" strike="noStrike" baseline="0" dirty="0">
                <a:latin typeface="TimesNewRomanPSMT"/>
              </a:rPr>
              <a:t>Okula ve okulun çevresine uyum</a:t>
            </a:r>
            <a:endParaRPr dirty="0">
              <a:solidFill>
                <a:srgbClr val="666666"/>
              </a:solidFill>
              <a:latin typeface="Lato Light"/>
              <a:ea typeface="Lato Light"/>
              <a:cs typeface="Lato Light"/>
              <a:sym typeface="Lato Light"/>
            </a:endParaRPr>
          </a:p>
        </p:txBody>
      </p:sp>
      <p:sp>
        <p:nvSpPr>
          <p:cNvPr id="146" name="Google Shape;146;p24"/>
          <p:cNvSpPr/>
          <p:nvPr/>
        </p:nvSpPr>
        <p:spPr>
          <a:xfrm>
            <a:off x="3931892" y="2382972"/>
            <a:ext cx="2033700" cy="2033700"/>
          </a:xfrm>
          <a:prstGeom prst="ellipse">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tr-TR" sz="1800" b="0" i="0" u="none" strike="noStrike" baseline="0" dirty="0">
                <a:latin typeface="TimesNewRomanPSMT"/>
              </a:rPr>
              <a:t>Eğitsel planlama ve başarı</a:t>
            </a:r>
            <a:endParaRPr dirty="0">
              <a:solidFill>
                <a:srgbClr val="666666"/>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TotalTime>
  <Words>4906</Words>
  <Application>Microsoft Office PowerPoint</Application>
  <PresentationFormat>Ekran Gösterisi (16:9)</PresentationFormat>
  <Paragraphs>323</Paragraphs>
  <Slides>64</Slides>
  <Notes>43</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64</vt:i4>
      </vt:variant>
    </vt:vector>
  </HeadingPairs>
  <TitlesOfParts>
    <vt:vector size="77" baseType="lpstr">
      <vt:lpstr>Arial</vt:lpstr>
      <vt:lpstr>Lato Light</vt:lpstr>
      <vt:lpstr>TimesNewRomanPS-BoldItalicMT</vt:lpstr>
      <vt:lpstr>Times New Roman</vt:lpstr>
      <vt:lpstr>TimesNewRomanPSMT</vt:lpstr>
      <vt:lpstr>TimesNewRomanPS-BoldMT</vt:lpstr>
      <vt:lpstr>Wingdings3</vt:lpstr>
      <vt:lpstr>Lato Hairline</vt:lpstr>
      <vt:lpstr>SymbolMT</vt:lpstr>
      <vt:lpstr>Century Gothic</vt:lpstr>
      <vt:lpstr>TimesNewRomanPS-ItalicMT</vt:lpstr>
      <vt:lpstr>Montserrat</vt:lpstr>
      <vt:lpstr>Eglamour template</vt:lpstr>
      <vt:lpstr>SULTANAHMET  MESLEKİ VE TEKNİK ANADOLU LİSESİ</vt:lpstr>
      <vt:lpstr>SINIF REHBERLİK PROGRAMI’NIN AMAÇLARI</vt:lpstr>
      <vt:lpstr>PowerPoint Sunusu</vt:lpstr>
      <vt:lpstr>PowerPoint Sunusu</vt:lpstr>
      <vt:lpstr>Akademik, Kariyer ve Sosyal Duygusal gelişim alanlarının amaçları, yeterlikleri ve kazanımları belirlenmiştir</vt:lpstr>
      <vt:lpstr>PowerPoint Sunusu</vt:lpstr>
      <vt:lpstr>Akademik Gelişim Alanı Amaçları    Akademik gelişim alanı kapsamında öğrencilerin;</vt:lpstr>
      <vt:lpstr>    Akademik çalışmalarında devamlılık, kararlılık ve çaba gösterme, sorumluluk üstlenme, çalışmalarına değer verme ve hayat boyu öğrenme konularına yönelik uygun akademik anlayış ve sorumluluk bilinci geliştirmeleri,</vt:lpstr>
      <vt:lpstr>Bu amaçlar için aşağıdaki yeterlikler belirlenmiştir.</vt:lpstr>
      <vt:lpstr>Kariyer Gelişim Alanı</vt:lpstr>
      <vt:lpstr>Kariyer Gelişim Alanı Amaçları   Kariyer gelişim alanı kapsamında öğrencilerin;</vt:lpstr>
      <vt:lpstr>Bu amaçlar için aşağıdaki yeterlikler belirlenmiştir.</vt:lpstr>
      <vt:lpstr>Sosyal  Duygusal Gelişim Alanı</vt:lpstr>
      <vt:lpstr>Sosyal Duygusal Gelişim Alanı Amaçları    Sosyal duygusal gelişim alanı kapsamında öğrencilerin;</vt:lpstr>
      <vt:lpstr>Bu amaçlar için aşağıdaki yeterlikler belirlenmiştir.</vt:lpstr>
      <vt:lpstr>SINIF REHBERLİK PROGRAMI VİZYONU, MİSYONU VE DEĞERLERİ</vt:lpstr>
      <vt:lpstr>Vizyon Sınıf Rehberlik Programı’nın vizyonu, bugünün çocuklarını yarının sağlıklı, başarılı ve iyi oluş düzeyi yüksek bireyleri olarak yetiştirmektir.   Misyon Sınıf Rehberlik Programı’nın misyonu, 2023 Eğitim Vizyonunda yer alan Rehberlik ve Psikolojik Danışma alanına ilişkin hedeflerle paralel bir şekilde öğrencilerin akademik, kariyer ve sosyal duygusal gelişimlerine katkı sağlamaktır. Öğrencilerin her bir gelişim alanına ilişkin bilgi ve becerilerini en üst düzeye çıkarmak, karakter güçleri gelişimini desteklemek ve örgün eğitim sürecinden akademik başarıları ve iyi oluşları yüksek şekilde mezun olmaları amaçlanmaktadır.</vt:lpstr>
      <vt:lpstr>Değerler  Sınıf Rehberlik Programı ile öğrencilerin Millî Eğitim Bakanlığının öğretim programlarında yer alan kök değerlerle (adalet, dostluk, dürüstlük, öz denetim, sabır, saygı, sevgi, sorumluluk, vatanseverlik, yardımseverlik) birlikte karakter güçlerinin de (azim ve kararlılık, öğrenme aşkı, merak, umut ve iyimserlik, nezaket, sosyal zekâ, yaşam coşkusu, cesaret, tedbirlilik, affedicilik, şükran duyma, mizah gibi) geliştirilmesi amaçlanmaktadır.</vt:lpstr>
      <vt:lpstr>SINIF REHBERLİK PROGRAMI’NIN ÖZELLİKLERİ</vt:lpstr>
      <vt:lpstr>1.Tek bir modele dayanmak yerine özellikle gelişimsel, yeterlik, güç temelli, problem odaklı ve kültürel farklılıkları dikkate alan kapsayıcı bir yaklaşım benimsenmiştir.  2.Akademik, kariyer ve sosyal duygusal olmak üzere üç temel gelişim alanı belirlenmiştir. Bu gelişim alanlarına ait kazanım ifadeleri birbirinden ayrı olmakla birlikte birbirini destekleyecek şekilde yazılmıştır.  3.Gelişim alanlarına ilişkin yeterlik alanları çeşitlendirilmiş ve açık bir şekilde belirlenmiştir. Yeterlikler ve kazanımlar; öğrencilerin yaşları, zihinsel, sosyal duygusal ve fiziksel gelişimleri ile gelişim görevleri dikkate alınarak hazırlanmıştır.   4.Gelişim alanlarında duyguların farkındalığına ve ifade edilmesine özen gösterilmiştir.</vt:lpstr>
      <vt:lpstr>5.Kazanımlar yazılırken program geliştirme sürecinde öğrencilerin, velilerin ve öğretmenlerin rehberlik ihtiyacını ortaya koyan RİBA sonuçları, çalıştaylar kapsamında öğretmenlere uygulanan ihtiyaç analizi ile elde edilen veriler, “Karakter Güçleri ve Erdemler”, “21. Yüzyıl Becerileri” olarak  adlandırılan yeni nesil beceriler ve Millî Eğitim Bakanlığı tarafından tanımlanan “Kök Değerler” dikkate alınmıştır.  6.Duyuşsal davranış kazandırmanın bir süreç olduğu ve tekrarlanması gerektiği dikkate alınarak kazanımların kapsayıcı olmasına özen gösterilmiş ve bazı kazanımlar farklı sınıf düzeylerinde tekrar edilmiştir.</vt:lpstr>
      <vt:lpstr>5.Kazanımlar yazılırken program geliştirme sürecinde öğrencilerin, velilerin ve öğretmenlerin rehberlik ihtiyacını ortaya koyan RİBA sonuçları, çalıştaylar kapsamında öğretmenlere uygulanan ihtiyaç analizi ile elde edilen veriler, “Karakter Güçleri ve Erdemler”, “21. Yüzyıl Becerileri” olarak  adlandırılan yeni nesil beceriler ve Millî Eğitim Bakanlığı tarafından tanımlanan “Kök Değerler” dikkate alınmıştır.  6.Duyuşsal davranış kazandırmanın bir süreç olduğu ve tekrarlanması gerektiği dikkate alınarak kazanımların kapsayıcı olmasına özen gösterilmiş ve bazı kazanımlar farklı sınıf düzeylerinde tekrar edilmiştir.</vt:lpstr>
      <vt:lpstr>7.Akademik gelişim alanında, hayat boyu gelişim ve değişim anlayışından hareketle öğrencilerin kendi öğrenmelerinin sorumluluğunu alması, akademik anlayış geliştirmeleri, akademik çalışmalarında öz düzenleme becerilerini kazanmaları amaçlanmaktadır. Bu kapsamda öğrencilerin okula aidiyet geliştirmeleri, akademik gelişimleri ile ilgili öz değerlendirme yaparak gelişimlerini destekleyebilecek planlamalar yapabilmeleri, eğitsel başarıya götürecek kendilerine uygun öğrenme stillerini ve stratejilerini, zaman yönetimi becerilerini geliştirmeleri önemli görülmüştür.</vt:lpstr>
      <vt:lpstr>8. Kariyer gelişim alanında, içinde bulunduğumuz dijital çağda mesleklerin hızlı ve sürekli olarak değiştiği fikrinden hareketle öğrencilerin mesleklerin değişebileceği ve gelişebileceği anlayışını kazanmaları ve kendi kariyer planlarını bu anlayışa dayanarak geliştirmeleri benimsenmiştir. Bu kapsamda, öğrencilerin kariyer seçimi açısından kendini tanıması, mesleki bilgi kaynaklarından güvenilir olan ve olmayanları ayırt etmesi, çalışma ve üretmenin bireyin gelişimine katkısına inanması ve kendine uygun kariyer kararını vermesi önemli görülmüştür.</vt:lpstr>
      <vt:lpstr>9. Kariyer gelişim alanında, öğrencilerin içinde bulundukları kariyer gelişim döneminin özellikleri ve kariyer gelişim görevleri dikkate alınmıştır.  10. Sosyal duygusal gelişim alanında, öğrencilerin içinde bulundukları sosyal gruplarda başarılı olmaları için neleri bilmeleri ve nasıl davranmaları gerektiğiyle ilgili becerileri kazandırmak benimsenmiştir. Bunun yanı sıra, zihinsel gelişime de destek sağlayan duygularını anlamalarına, tanımalarına, ifade etmelerine ve yönetmelerine odaklanılmıştır. Bu kapsamda, benlik farkındalığı kazanma, duyguları anlama ve yönetme, sorumlu karar verme, kişisel güvenliğini sağlama ve kişilerarası iletişim becerileri gibi sosyal duygusal öğrenme becerilerini geliştirmeleri önemli görülmüştür.</vt:lpstr>
      <vt:lpstr>11.Sınıf Rehberlik Programı’nda iyi oluş, iyilik hâli, beden imgesi, sanal arkadaşlık, hak savunuculuğu, karakter güçleri, hayal etme, liderlik becerileri, kariyer amaç ve beklentileri, kariyer portfolyosu anlayışı geliştirme, kariyer planlama, hayat boyu öğrenme anlayışı, çaba gösterme, çalışma anlayışı ve önemi, üretme davranışı, okul ve eğitimin önemi, akademik erteleme, öğrenmenin bir parçası olarak hata/başarısızlık, öğrenme etkinlik ve ortamlarına yönelik duygu ve düşünce temalarına ilk kez yer verilmiştir.  12.Akademik gelişimde ve kariyer gelişiminde olduğu gibi sosyal duygusal gelişim alanında da öğrencilerin güçlü yönlerini ortaya çıkarmaları ve olumlu kişilik özelliklerini geliştirmeleri benimsenmiştir.   </vt:lpstr>
      <vt:lpstr>   </vt:lpstr>
      <vt:lpstr>SINIF REHBERLİK PROGRAMI’NDA KÖK DEĞERLER VE KARAKTER GÜÇLERİ</vt:lpstr>
      <vt:lpstr>PowerPoint Sunusu</vt:lpstr>
      <vt:lpstr>PowerPoint Sunusu</vt:lpstr>
      <vt:lpstr>PowerPoint Sunusu</vt:lpstr>
      <vt:lpstr>PowerPoint Sunusu</vt:lpstr>
      <vt:lpstr>SINIF  REHBERLİK  PROGRAMI’NIN  TEMEL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14 Ağustos 2020 CUMA  Resmî Gazete Sayı : 31213  YÖNETMELİK    MİLLÎ EĞİTİM BAKANLIĞI REHBERLİK VE PSİKOLOJİK DANIŞMA HİZMETLERİ YÖNETMELİĞİ </vt:lpstr>
      <vt:lpstr>Öğretim kademelerine göre rehberlik ve psikolojik danışma hizmetleri MADDE 7 – </vt:lpstr>
      <vt:lpstr>DÖRDÜNCÜ BÖLÜM Okul Rehberlik ve Psikolojik Danışma Programı İhtiyaç analizi MADDE 8 – </vt:lpstr>
      <vt:lpstr>Uygulama ve değerlendirme MADDE 11 –</vt:lpstr>
      <vt:lpstr>Eğitim Kurumlarında Rehberlik ve Psikolojik Danışma Hizmetlerinin Yürütülmesi Rehberlik ve psikolojik danışma servisi MADDE 15 – </vt:lpstr>
      <vt:lpstr>Rehberlik ve psikolojik danışma hizmetleri yürütme komisyonu MADDE 16 –</vt:lpstr>
      <vt:lpstr>Rehberlik ve psikolojik danışma hizmetleri yürütme komisyonu MADDE 16 –</vt:lpstr>
      <vt:lpstr>Rehberlik ve psikolojik danışma hizmetleri yürütme komisyonunun görevleri MADDE 17 –</vt:lpstr>
      <vt:lpstr>Eğitim kurumu müdürünün görev, yetki ve sorumlulukları MADDE 18 –</vt:lpstr>
      <vt:lpstr>Eğitim kurumu müdürünün görev, yetki ve sorumlulukları MADDE 18 –</vt:lpstr>
      <vt:lpstr>Eğitim kurumu müdürünün görev, yetki ve sorumlulukları MADDE 18 –</vt:lpstr>
      <vt:lpstr>Müdür yardımcılarının görev, yetki ve sorumlulukları MADDE 19 – </vt:lpstr>
      <vt:lpstr>Koordinatör rehber öğretmen/psikolojik danışmanın görev ve sorumlulukları MADDE 20 – </vt:lpstr>
      <vt:lpstr>Rehber öğretmen/psikolojik danışmanın görevleri MADDE 21 –</vt:lpstr>
      <vt:lpstr>Rehber öğretmen/psikolojik danışmanın görevleri MADDE 21 –</vt:lpstr>
      <vt:lpstr>Rehber öğretmen/psikolojik danışmanın görevleri MADDE 21 –</vt:lpstr>
      <vt:lpstr>PowerPoint Sunusu</vt:lpstr>
      <vt:lpstr>Sınıf rehber öğretmeninin görevleri MADDE 23 – </vt:lpstr>
      <vt:lpstr>Diğer öğretmenler MADDE 24 –</vt:lpstr>
      <vt:lpstr>İLETİŞİM</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Sınıf Rehberlik Programı</dc:title>
  <dc:creator>tuğba</dc:creator>
  <cp:lastModifiedBy>Sultanahmet</cp:lastModifiedBy>
  <cp:revision>36</cp:revision>
  <dcterms:modified xsi:type="dcterms:W3CDTF">2020-09-10T10:43:02Z</dcterms:modified>
</cp:coreProperties>
</file>