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74" r:id="rId17"/>
    <p:sldId id="275" r:id="rId18"/>
    <p:sldId id="269" r:id="rId19"/>
    <p:sldId id="270" r:id="rId20"/>
    <p:sldId id="271" r:id="rId21"/>
    <p:sldId id="280" r:id="rId22"/>
    <p:sldId id="281"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0220B-D10A-47B5-AE5A-B4EC985E651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tr-TR"/>
        </a:p>
      </dgm:t>
    </dgm:pt>
    <dgm:pt modelId="{28F0491D-3AB7-4A96-9FDE-21231C974047}">
      <dgm:prSet phldrT="[Metin]"/>
      <dgm:spPr/>
      <dgm:t>
        <a:bodyPr/>
        <a:lstStyle/>
        <a:p>
          <a:r>
            <a:rPr lang="tr-TR" dirty="0" smtClean="0"/>
            <a:t>Sosyal Duygusal Gelişim Alanı</a:t>
          </a:r>
          <a:endParaRPr lang="tr-TR" dirty="0"/>
        </a:p>
      </dgm:t>
    </dgm:pt>
    <dgm:pt modelId="{D162FF17-38A0-4EB5-AA5A-97F50AA50A0F}" type="parTrans" cxnId="{D72CE4DF-AA6F-4017-8FE7-B8307C519702}">
      <dgm:prSet/>
      <dgm:spPr/>
      <dgm:t>
        <a:bodyPr/>
        <a:lstStyle/>
        <a:p>
          <a:endParaRPr lang="tr-TR"/>
        </a:p>
      </dgm:t>
    </dgm:pt>
    <dgm:pt modelId="{1B2D1EED-D526-49A4-B391-3F6FA0818DB3}" type="sibTrans" cxnId="{D72CE4DF-AA6F-4017-8FE7-B8307C519702}">
      <dgm:prSet/>
      <dgm:spPr/>
      <dgm:t>
        <a:bodyPr/>
        <a:lstStyle/>
        <a:p>
          <a:endParaRPr lang="tr-TR"/>
        </a:p>
      </dgm:t>
    </dgm:pt>
    <dgm:pt modelId="{DE280D8C-8C0B-44DC-BBF0-D109D4F83642}">
      <dgm:prSet phldrT="[Metin]"/>
      <dgm:spPr/>
      <dgm:t>
        <a:bodyPr/>
        <a:lstStyle/>
        <a:p>
          <a:r>
            <a:rPr lang="tr-TR" dirty="0" smtClean="0"/>
            <a:t>Kariyer Gelişim Alanı</a:t>
          </a:r>
          <a:endParaRPr lang="tr-TR" dirty="0"/>
        </a:p>
      </dgm:t>
    </dgm:pt>
    <dgm:pt modelId="{C917DBE7-7172-4B8C-9ADD-0C5E0C3A08E2}" type="parTrans" cxnId="{13D68197-03BA-40F6-8118-A28C37264CC2}">
      <dgm:prSet/>
      <dgm:spPr/>
      <dgm:t>
        <a:bodyPr/>
        <a:lstStyle/>
        <a:p>
          <a:endParaRPr lang="tr-TR"/>
        </a:p>
      </dgm:t>
    </dgm:pt>
    <dgm:pt modelId="{FD0D2065-671D-467B-AA6E-6929A94A1AFF}" type="sibTrans" cxnId="{13D68197-03BA-40F6-8118-A28C37264CC2}">
      <dgm:prSet/>
      <dgm:spPr/>
      <dgm:t>
        <a:bodyPr/>
        <a:lstStyle/>
        <a:p>
          <a:endParaRPr lang="tr-TR"/>
        </a:p>
      </dgm:t>
    </dgm:pt>
    <dgm:pt modelId="{41E1F97F-1BBF-46BE-8F39-1CB217C695E0}">
      <dgm:prSet phldrT="[Metin]"/>
      <dgm:spPr/>
      <dgm:t>
        <a:bodyPr/>
        <a:lstStyle/>
        <a:p>
          <a:r>
            <a:rPr lang="tr-TR" dirty="0" smtClean="0"/>
            <a:t>Akademik Gelişim Alanı</a:t>
          </a:r>
          <a:endParaRPr lang="tr-TR" dirty="0"/>
        </a:p>
      </dgm:t>
    </dgm:pt>
    <dgm:pt modelId="{627B4662-3138-47BF-AF88-AEAD242DD9DC}" type="parTrans" cxnId="{5CFDE96D-C30F-4547-A4E6-AFBCE34CD675}">
      <dgm:prSet/>
      <dgm:spPr/>
      <dgm:t>
        <a:bodyPr/>
        <a:lstStyle/>
        <a:p>
          <a:endParaRPr lang="tr-TR"/>
        </a:p>
      </dgm:t>
    </dgm:pt>
    <dgm:pt modelId="{A63549F9-8C93-4E1B-BD43-4C3E88442D7B}" type="sibTrans" cxnId="{5CFDE96D-C30F-4547-A4E6-AFBCE34CD675}">
      <dgm:prSet/>
      <dgm:spPr/>
      <dgm:t>
        <a:bodyPr/>
        <a:lstStyle/>
        <a:p>
          <a:endParaRPr lang="tr-TR"/>
        </a:p>
      </dgm:t>
    </dgm:pt>
    <dgm:pt modelId="{C116E716-1177-4531-ACCF-0264D52B061F}" type="pres">
      <dgm:prSet presAssocID="{EFD0220B-D10A-47B5-AE5A-B4EC985E6516}" presName="Name0" presStyleCnt="0">
        <dgm:presLayoutVars>
          <dgm:dir/>
          <dgm:resizeHandles val="exact"/>
        </dgm:presLayoutVars>
      </dgm:prSet>
      <dgm:spPr/>
      <dgm:t>
        <a:bodyPr/>
        <a:lstStyle/>
        <a:p>
          <a:endParaRPr lang="tr-TR"/>
        </a:p>
      </dgm:t>
    </dgm:pt>
    <dgm:pt modelId="{226BF1BB-7E66-430B-961A-BC1CF128C51A}" type="pres">
      <dgm:prSet presAssocID="{28F0491D-3AB7-4A96-9FDE-21231C974047}" presName="node" presStyleLbl="node1" presStyleIdx="0" presStyleCnt="3">
        <dgm:presLayoutVars>
          <dgm:bulletEnabled val="1"/>
        </dgm:presLayoutVars>
      </dgm:prSet>
      <dgm:spPr/>
      <dgm:t>
        <a:bodyPr/>
        <a:lstStyle/>
        <a:p>
          <a:endParaRPr lang="tr-TR"/>
        </a:p>
      </dgm:t>
    </dgm:pt>
    <dgm:pt modelId="{077359BA-09E2-4766-A3B1-616BF6B4E077}" type="pres">
      <dgm:prSet presAssocID="{1B2D1EED-D526-49A4-B391-3F6FA0818DB3}" presName="sibTrans" presStyleLbl="sibTrans2D1" presStyleIdx="0" presStyleCnt="3"/>
      <dgm:spPr/>
      <dgm:t>
        <a:bodyPr/>
        <a:lstStyle/>
        <a:p>
          <a:endParaRPr lang="tr-TR"/>
        </a:p>
      </dgm:t>
    </dgm:pt>
    <dgm:pt modelId="{352C0579-B047-435E-B057-059EEC81DAA1}" type="pres">
      <dgm:prSet presAssocID="{1B2D1EED-D526-49A4-B391-3F6FA0818DB3}" presName="connectorText" presStyleLbl="sibTrans2D1" presStyleIdx="0" presStyleCnt="3"/>
      <dgm:spPr/>
      <dgm:t>
        <a:bodyPr/>
        <a:lstStyle/>
        <a:p>
          <a:endParaRPr lang="tr-TR"/>
        </a:p>
      </dgm:t>
    </dgm:pt>
    <dgm:pt modelId="{D434CBBD-CAAF-4582-B657-D228F53A511A}" type="pres">
      <dgm:prSet presAssocID="{DE280D8C-8C0B-44DC-BBF0-D109D4F83642}" presName="node" presStyleLbl="node1" presStyleIdx="1" presStyleCnt="3">
        <dgm:presLayoutVars>
          <dgm:bulletEnabled val="1"/>
        </dgm:presLayoutVars>
      </dgm:prSet>
      <dgm:spPr/>
      <dgm:t>
        <a:bodyPr/>
        <a:lstStyle/>
        <a:p>
          <a:endParaRPr lang="tr-TR"/>
        </a:p>
      </dgm:t>
    </dgm:pt>
    <dgm:pt modelId="{1F2B9232-7C88-43C3-A9E6-2A3FF7E7BB6A}" type="pres">
      <dgm:prSet presAssocID="{FD0D2065-671D-467B-AA6E-6929A94A1AFF}" presName="sibTrans" presStyleLbl="sibTrans2D1" presStyleIdx="1" presStyleCnt="3"/>
      <dgm:spPr/>
      <dgm:t>
        <a:bodyPr/>
        <a:lstStyle/>
        <a:p>
          <a:endParaRPr lang="tr-TR"/>
        </a:p>
      </dgm:t>
    </dgm:pt>
    <dgm:pt modelId="{E72EF80E-76BA-4DD4-A958-EA0C2D8FDC96}" type="pres">
      <dgm:prSet presAssocID="{FD0D2065-671D-467B-AA6E-6929A94A1AFF}" presName="connectorText" presStyleLbl="sibTrans2D1" presStyleIdx="1" presStyleCnt="3"/>
      <dgm:spPr/>
      <dgm:t>
        <a:bodyPr/>
        <a:lstStyle/>
        <a:p>
          <a:endParaRPr lang="tr-TR"/>
        </a:p>
      </dgm:t>
    </dgm:pt>
    <dgm:pt modelId="{6D69C90C-2D04-4EF9-9513-2B34932D849B}" type="pres">
      <dgm:prSet presAssocID="{41E1F97F-1BBF-46BE-8F39-1CB217C695E0}" presName="node" presStyleLbl="node1" presStyleIdx="2" presStyleCnt="3">
        <dgm:presLayoutVars>
          <dgm:bulletEnabled val="1"/>
        </dgm:presLayoutVars>
      </dgm:prSet>
      <dgm:spPr/>
      <dgm:t>
        <a:bodyPr/>
        <a:lstStyle/>
        <a:p>
          <a:endParaRPr lang="tr-TR"/>
        </a:p>
      </dgm:t>
    </dgm:pt>
    <dgm:pt modelId="{6C455DDA-1D12-4D1F-9CF3-E248B92B6089}" type="pres">
      <dgm:prSet presAssocID="{A63549F9-8C93-4E1B-BD43-4C3E88442D7B}" presName="sibTrans" presStyleLbl="sibTrans2D1" presStyleIdx="2" presStyleCnt="3"/>
      <dgm:spPr/>
      <dgm:t>
        <a:bodyPr/>
        <a:lstStyle/>
        <a:p>
          <a:endParaRPr lang="tr-TR"/>
        </a:p>
      </dgm:t>
    </dgm:pt>
    <dgm:pt modelId="{768E4F13-6589-4B6B-841C-520DB626C71D}" type="pres">
      <dgm:prSet presAssocID="{A63549F9-8C93-4E1B-BD43-4C3E88442D7B}" presName="connectorText" presStyleLbl="sibTrans2D1" presStyleIdx="2" presStyleCnt="3"/>
      <dgm:spPr/>
      <dgm:t>
        <a:bodyPr/>
        <a:lstStyle/>
        <a:p>
          <a:endParaRPr lang="tr-TR"/>
        </a:p>
      </dgm:t>
    </dgm:pt>
  </dgm:ptLst>
  <dgm:cxnLst>
    <dgm:cxn modelId="{5CFDE96D-C30F-4547-A4E6-AFBCE34CD675}" srcId="{EFD0220B-D10A-47B5-AE5A-B4EC985E6516}" destId="{41E1F97F-1BBF-46BE-8F39-1CB217C695E0}" srcOrd="2" destOrd="0" parTransId="{627B4662-3138-47BF-AF88-AEAD242DD9DC}" sibTransId="{A63549F9-8C93-4E1B-BD43-4C3E88442D7B}"/>
    <dgm:cxn modelId="{2CED04ED-A6C4-4DA1-A752-3671A9D38E89}" type="presOf" srcId="{FD0D2065-671D-467B-AA6E-6929A94A1AFF}" destId="{1F2B9232-7C88-43C3-A9E6-2A3FF7E7BB6A}" srcOrd="0" destOrd="0" presId="urn:microsoft.com/office/officeart/2005/8/layout/cycle7"/>
    <dgm:cxn modelId="{D9DA5046-224E-48C0-AAC6-2D0B5F8A3348}" type="presOf" srcId="{A63549F9-8C93-4E1B-BD43-4C3E88442D7B}" destId="{768E4F13-6589-4B6B-841C-520DB626C71D}" srcOrd="1" destOrd="0" presId="urn:microsoft.com/office/officeart/2005/8/layout/cycle7"/>
    <dgm:cxn modelId="{96108AC7-E774-413C-8F3B-99D12E6A390F}" type="presOf" srcId="{41E1F97F-1BBF-46BE-8F39-1CB217C695E0}" destId="{6D69C90C-2D04-4EF9-9513-2B34932D849B}" srcOrd="0" destOrd="0" presId="urn:microsoft.com/office/officeart/2005/8/layout/cycle7"/>
    <dgm:cxn modelId="{F64B6F5F-F2A6-4B2D-9E46-094ED8993612}" type="presOf" srcId="{1B2D1EED-D526-49A4-B391-3F6FA0818DB3}" destId="{352C0579-B047-435E-B057-059EEC81DAA1}" srcOrd="1" destOrd="0" presId="urn:microsoft.com/office/officeart/2005/8/layout/cycle7"/>
    <dgm:cxn modelId="{B8AEC52E-D8C8-4F07-82B8-0FBFB252BF19}" type="presOf" srcId="{1B2D1EED-D526-49A4-B391-3F6FA0818DB3}" destId="{077359BA-09E2-4766-A3B1-616BF6B4E077}" srcOrd="0" destOrd="0" presId="urn:microsoft.com/office/officeart/2005/8/layout/cycle7"/>
    <dgm:cxn modelId="{520B99E5-5BC5-40A2-AB72-722D869E7E58}" type="presOf" srcId="{DE280D8C-8C0B-44DC-BBF0-D109D4F83642}" destId="{D434CBBD-CAAF-4582-B657-D228F53A511A}" srcOrd="0" destOrd="0" presId="urn:microsoft.com/office/officeart/2005/8/layout/cycle7"/>
    <dgm:cxn modelId="{13D68197-03BA-40F6-8118-A28C37264CC2}" srcId="{EFD0220B-D10A-47B5-AE5A-B4EC985E6516}" destId="{DE280D8C-8C0B-44DC-BBF0-D109D4F83642}" srcOrd="1" destOrd="0" parTransId="{C917DBE7-7172-4B8C-9ADD-0C5E0C3A08E2}" sibTransId="{FD0D2065-671D-467B-AA6E-6929A94A1AFF}"/>
    <dgm:cxn modelId="{D72CE4DF-AA6F-4017-8FE7-B8307C519702}" srcId="{EFD0220B-D10A-47B5-AE5A-B4EC985E6516}" destId="{28F0491D-3AB7-4A96-9FDE-21231C974047}" srcOrd="0" destOrd="0" parTransId="{D162FF17-38A0-4EB5-AA5A-97F50AA50A0F}" sibTransId="{1B2D1EED-D526-49A4-B391-3F6FA0818DB3}"/>
    <dgm:cxn modelId="{0246F478-0019-4916-99C6-4A2FE97BBA13}" type="presOf" srcId="{EFD0220B-D10A-47B5-AE5A-B4EC985E6516}" destId="{C116E716-1177-4531-ACCF-0264D52B061F}" srcOrd="0" destOrd="0" presId="urn:microsoft.com/office/officeart/2005/8/layout/cycle7"/>
    <dgm:cxn modelId="{79BEAC08-FD48-4E32-A93D-957599AA3C38}" type="presOf" srcId="{FD0D2065-671D-467B-AA6E-6929A94A1AFF}" destId="{E72EF80E-76BA-4DD4-A958-EA0C2D8FDC96}" srcOrd="1" destOrd="0" presId="urn:microsoft.com/office/officeart/2005/8/layout/cycle7"/>
    <dgm:cxn modelId="{3BB4F8E1-5ECF-405E-AFF9-92F800D28519}" type="presOf" srcId="{28F0491D-3AB7-4A96-9FDE-21231C974047}" destId="{226BF1BB-7E66-430B-961A-BC1CF128C51A}" srcOrd="0" destOrd="0" presId="urn:microsoft.com/office/officeart/2005/8/layout/cycle7"/>
    <dgm:cxn modelId="{C8B1443F-719B-4F6B-A2CA-E5F244DE6F70}" type="presOf" srcId="{A63549F9-8C93-4E1B-BD43-4C3E88442D7B}" destId="{6C455DDA-1D12-4D1F-9CF3-E248B92B6089}" srcOrd="0" destOrd="0" presId="urn:microsoft.com/office/officeart/2005/8/layout/cycle7"/>
    <dgm:cxn modelId="{0082EBE8-AD7B-4D52-BCD3-3AF212E88339}" type="presParOf" srcId="{C116E716-1177-4531-ACCF-0264D52B061F}" destId="{226BF1BB-7E66-430B-961A-BC1CF128C51A}" srcOrd="0" destOrd="0" presId="urn:microsoft.com/office/officeart/2005/8/layout/cycle7"/>
    <dgm:cxn modelId="{4782DA93-E370-4029-8B9B-3656B02DD738}" type="presParOf" srcId="{C116E716-1177-4531-ACCF-0264D52B061F}" destId="{077359BA-09E2-4766-A3B1-616BF6B4E077}" srcOrd="1" destOrd="0" presId="urn:microsoft.com/office/officeart/2005/8/layout/cycle7"/>
    <dgm:cxn modelId="{524DFEB7-2824-48AB-A93C-9EBF6A9D7318}" type="presParOf" srcId="{077359BA-09E2-4766-A3B1-616BF6B4E077}" destId="{352C0579-B047-435E-B057-059EEC81DAA1}" srcOrd="0" destOrd="0" presId="urn:microsoft.com/office/officeart/2005/8/layout/cycle7"/>
    <dgm:cxn modelId="{0A6967CC-B3A0-41C7-A6BB-ECCF84FC4AE1}" type="presParOf" srcId="{C116E716-1177-4531-ACCF-0264D52B061F}" destId="{D434CBBD-CAAF-4582-B657-D228F53A511A}" srcOrd="2" destOrd="0" presId="urn:microsoft.com/office/officeart/2005/8/layout/cycle7"/>
    <dgm:cxn modelId="{62EAED60-ED2C-4907-874B-6430FFD96416}" type="presParOf" srcId="{C116E716-1177-4531-ACCF-0264D52B061F}" destId="{1F2B9232-7C88-43C3-A9E6-2A3FF7E7BB6A}" srcOrd="3" destOrd="0" presId="urn:microsoft.com/office/officeart/2005/8/layout/cycle7"/>
    <dgm:cxn modelId="{526FA4C2-8D32-40E7-9A9D-9D169DE26DC4}" type="presParOf" srcId="{1F2B9232-7C88-43C3-A9E6-2A3FF7E7BB6A}" destId="{E72EF80E-76BA-4DD4-A958-EA0C2D8FDC96}" srcOrd="0" destOrd="0" presId="urn:microsoft.com/office/officeart/2005/8/layout/cycle7"/>
    <dgm:cxn modelId="{00FE5AAC-AC27-4C50-9EC5-21EF71FA34BF}" type="presParOf" srcId="{C116E716-1177-4531-ACCF-0264D52B061F}" destId="{6D69C90C-2D04-4EF9-9513-2B34932D849B}" srcOrd="4" destOrd="0" presId="urn:microsoft.com/office/officeart/2005/8/layout/cycle7"/>
    <dgm:cxn modelId="{299604F9-4632-4E76-BB4D-6AC13B61FDD3}" type="presParOf" srcId="{C116E716-1177-4531-ACCF-0264D52B061F}" destId="{6C455DDA-1D12-4D1F-9CF3-E248B92B6089}" srcOrd="5" destOrd="0" presId="urn:microsoft.com/office/officeart/2005/8/layout/cycle7"/>
    <dgm:cxn modelId="{80A97ED2-7119-4946-BEBB-C533A93A4DD1}" type="presParOf" srcId="{6C455DDA-1D12-4D1F-9CF3-E248B92B6089}" destId="{768E4F13-6589-4B6B-841C-520DB626C71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CDFC4-2B29-4FC6-A190-49728012CF1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tr-TR"/>
        </a:p>
      </dgm:t>
    </dgm:pt>
    <dgm:pt modelId="{62E2858A-57FE-45FD-A172-1833A943061C}">
      <dgm:prSet phldrT="[Metin]"/>
      <dgm:spPr/>
      <dgm:t>
        <a:bodyPr/>
        <a:lstStyle/>
        <a:p>
          <a:r>
            <a:rPr lang="tr-TR" dirty="0" smtClean="0"/>
            <a:t>İlkokul Kademesinde Rehberlik ve Psikolojik Danışma Hizmetleri</a:t>
          </a:r>
          <a:endParaRPr lang="tr-TR" dirty="0"/>
        </a:p>
      </dgm:t>
    </dgm:pt>
    <dgm:pt modelId="{B867DD65-D6C1-4015-87F0-326DA5240900}" type="parTrans" cxnId="{D1469330-39CD-41F9-856B-6066F9D4456E}">
      <dgm:prSet/>
      <dgm:spPr/>
      <dgm:t>
        <a:bodyPr/>
        <a:lstStyle/>
        <a:p>
          <a:endParaRPr lang="tr-TR"/>
        </a:p>
      </dgm:t>
    </dgm:pt>
    <dgm:pt modelId="{A002260F-87C7-47E0-BFBF-435991E13EBC}" type="sibTrans" cxnId="{D1469330-39CD-41F9-856B-6066F9D4456E}">
      <dgm:prSet/>
      <dgm:spPr/>
      <dgm:t>
        <a:bodyPr/>
        <a:lstStyle/>
        <a:p>
          <a:endParaRPr lang="tr-TR"/>
        </a:p>
      </dgm:t>
    </dgm:pt>
    <dgm:pt modelId="{004D8573-E16E-449C-A9E6-C49C23CCD905}">
      <dgm:prSet phldrT="[Metin]"/>
      <dgm:spPr/>
      <dgm:t>
        <a:bodyPr/>
        <a:lstStyle/>
        <a:p>
          <a:r>
            <a:rPr lang="tr-TR" dirty="0" smtClean="0"/>
            <a:t>Ortaokul Kademesinde Rehberlik ve Psikolojik Danışma Hizmetleri</a:t>
          </a:r>
          <a:endParaRPr lang="tr-TR" dirty="0"/>
        </a:p>
      </dgm:t>
    </dgm:pt>
    <dgm:pt modelId="{068D104B-5DF8-4588-874B-AB9D7D93C1C8}" type="parTrans" cxnId="{6AE07AF1-A861-473D-AF4B-526DBFEB02A4}">
      <dgm:prSet/>
      <dgm:spPr/>
      <dgm:t>
        <a:bodyPr/>
        <a:lstStyle/>
        <a:p>
          <a:endParaRPr lang="tr-TR"/>
        </a:p>
      </dgm:t>
    </dgm:pt>
    <dgm:pt modelId="{744C576B-E3B8-4385-9703-9302F0429A0F}" type="sibTrans" cxnId="{6AE07AF1-A861-473D-AF4B-526DBFEB02A4}">
      <dgm:prSet/>
      <dgm:spPr/>
      <dgm:t>
        <a:bodyPr/>
        <a:lstStyle/>
        <a:p>
          <a:endParaRPr lang="tr-TR"/>
        </a:p>
      </dgm:t>
    </dgm:pt>
    <dgm:pt modelId="{FC7D8B42-9E30-4296-823F-03D8D943657D}">
      <dgm:prSet phldrT="[Metin]"/>
      <dgm:spPr/>
      <dgm:t>
        <a:bodyPr/>
        <a:lstStyle/>
        <a:p>
          <a:r>
            <a:rPr lang="tr-TR" dirty="0" smtClean="0"/>
            <a:t>Ortaöğretim Kademesinde Rehberlik ve Psikolojik Danışma Hizmetleri</a:t>
          </a:r>
          <a:endParaRPr lang="tr-TR" dirty="0"/>
        </a:p>
      </dgm:t>
    </dgm:pt>
    <dgm:pt modelId="{B9EAEC4D-AAE5-40C7-8484-E9F3E00574ED}" type="parTrans" cxnId="{FABC6C47-0BB9-434C-BDCD-9E9B0C6453B8}">
      <dgm:prSet/>
      <dgm:spPr/>
      <dgm:t>
        <a:bodyPr/>
        <a:lstStyle/>
        <a:p>
          <a:endParaRPr lang="tr-TR"/>
        </a:p>
      </dgm:t>
    </dgm:pt>
    <dgm:pt modelId="{25515064-FB77-4EE5-AB7C-7A910977491E}" type="sibTrans" cxnId="{FABC6C47-0BB9-434C-BDCD-9E9B0C6453B8}">
      <dgm:prSet/>
      <dgm:spPr/>
      <dgm:t>
        <a:bodyPr/>
        <a:lstStyle/>
        <a:p>
          <a:endParaRPr lang="tr-TR"/>
        </a:p>
      </dgm:t>
    </dgm:pt>
    <dgm:pt modelId="{E5C8853D-D694-4143-8A86-E18491AF05F6}">
      <dgm:prSet phldrT="[Metin]"/>
      <dgm:spPr/>
      <dgm:t>
        <a:bodyPr/>
        <a:lstStyle/>
        <a:p>
          <a:r>
            <a:rPr lang="tr-TR" dirty="0" smtClean="0"/>
            <a:t>Hayat Boyu Öğrenme Kurumlarında Rehberlik ve Psikolojik Danışma Hizmetleri</a:t>
          </a:r>
          <a:endParaRPr lang="tr-TR" dirty="0"/>
        </a:p>
      </dgm:t>
    </dgm:pt>
    <dgm:pt modelId="{263CEB49-5D80-4412-8F32-A13BB8AC4320}" type="parTrans" cxnId="{F8BD6019-250A-4EE6-9ABB-C461E9F85D64}">
      <dgm:prSet/>
      <dgm:spPr/>
      <dgm:t>
        <a:bodyPr/>
        <a:lstStyle/>
        <a:p>
          <a:endParaRPr lang="tr-TR"/>
        </a:p>
      </dgm:t>
    </dgm:pt>
    <dgm:pt modelId="{7031F43E-49A1-435B-B9E2-25CFE5C702CB}" type="sibTrans" cxnId="{F8BD6019-250A-4EE6-9ABB-C461E9F85D64}">
      <dgm:prSet/>
      <dgm:spPr/>
      <dgm:t>
        <a:bodyPr/>
        <a:lstStyle/>
        <a:p>
          <a:endParaRPr lang="tr-TR"/>
        </a:p>
      </dgm:t>
    </dgm:pt>
    <dgm:pt modelId="{0A7D6CAD-B562-44D9-8D4E-A61BAE7742C1}">
      <dgm:prSet phldrT="[Metin]"/>
      <dgm:spPr/>
      <dgm:t>
        <a:bodyPr/>
        <a:lstStyle/>
        <a:p>
          <a:r>
            <a:rPr lang="tr-TR" dirty="0" smtClean="0"/>
            <a:t>Okul Öncesi Dönemde Rehberlik ve Psikolojik Danışma Hizmetleri</a:t>
          </a:r>
          <a:endParaRPr lang="tr-TR" dirty="0"/>
        </a:p>
      </dgm:t>
    </dgm:pt>
    <dgm:pt modelId="{20E7508D-3942-480C-88F7-09848640D11C}" type="parTrans" cxnId="{966C276A-C350-47DB-A724-21F6D659DBB3}">
      <dgm:prSet/>
      <dgm:spPr/>
      <dgm:t>
        <a:bodyPr/>
        <a:lstStyle/>
        <a:p>
          <a:endParaRPr lang="tr-TR"/>
        </a:p>
      </dgm:t>
    </dgm:pt>
    <dgm:pt modelId="{37F6445E-FA29-491A-A87B-A1B21BB64FD9}" type="sibTrans" cxnId="{966C276A-C350-47DB-A724-21F6D659DBB3}">
      <dgm:prSet/>
      <dgm:spPr/>
      <dgm:t>
        <a:bodyPr/>
        <a:lstStyle/>
        <a:p>
          <a:endParaRPr lang="tr-TR"/>
        </a:p>
      </dgm:t>
    </dgm:pt>
    <dgm:pt modelId="{788163C1-A602-4FD5-B574-0F5AB566B85E}" type="pres">
      <dgm:prSet presAssocID="{930CDFC4-2B29-4FC6-A190-49728012CF16}" presName="Name0" presStyleCnt="0">
        <dgm:presLayoutVars>
          <dgm:dir/>
          <dgm:resizeHandles val="exact"/>
        </dgm:presLayoutVars>
      </dgm:prSet>
      <dgm:spPr/>
      <dgm:t>
        <a:bodyPr/>
        <a:lstStyle/>
        <a:p>
          <a:endParaRPr lang="tr-TR"/>
        </a:p>
      </dgm:t>
    </dgm:pt>
    <dgm:pt modelId="{EDBC9E5F-FCA1-4657-9464-896860AE41FE}" type="pres">
      <dgm:prSet presAssocID="{930CDFC4-2B29-4FC6-A190-49728012CF16}" presName="cycle" presStyleCnt="0"/>
      <dgm:spPr/>
    </dgm:pt>
    <dgm:pt modelId="{0351FD0D-8671-4D52-97F9-6C7D18D6091A}" type="pres">
      <dgm:prSet presAssocID="{62E2858A-57FE-45FD-A172-1833A943061C}" presName="nodeFirstNode" presStyleLbl="node1" presStyleIdx="0" presStyleCnt="5">
        <dgm:presLayoutVars>
          <dgm:bulletEnabled val="1"/>
        </dgm:presLayoutVars>
      </dgm:prSet>
      <dgm:spPr/>
      <dgm:t>
        <a:bodyPr/>
        <a:lstStyle/>
        <a:p>
          <a:endParaRPr lang="tr-TR"/>
        </a:p>
      </dgm:t>
    </dgm:pt>
    <dgm:pt modelId="{5473A1CB-7E4C-4586-AE7C-D19BC61C421F}" type="pres">
      <dgm:prSet presAssocID="{A002260F-87C7-47E0-BFBF-435991E13EBC}" presName="sibTransFirstNode" presStyleLbl="bgShp" presStyleIdx="0" presStyleCnt="1"/>
      <dgm:spPr/>
      <dgm:t>
        <a:bodyPr/>
        <a:lstStyle/>
        <a:p>
          <a:endParaRPr lang="tr-TR"/>
        </a:p>
      </dgm:t>
    </dgm:pt>
    <dgm:pt modelId="{F1C76DF4-B3E7-4D87-A063-39A3A369DE01}" type="pres">
      <dgm:prSet presAssocID="{004D8573-E16E-449C-A9E6-C49C23CCD905}" presName="nodeFollowingNodes" presStyleLbl="node1" presStyleIdx="1" presStyleCnt="5">
        <dgm:presLayoutVars>
          <dgm:bulletEnabled val="1"/>
        </dgm:presLayoutVars>
      </dgm:prSet>
      <dgm:spPr/>
      <dgm:t>
        <a:bodyPr/>
        <a:lstStyle/>
        <a:p>
          <a:endParaRPr lang="tr-TR"/>
        </a:p>
      </dgm:t>
    </dgm:pt>
    <dgm:pt modelId="{102D60C4-D290-43CD-AB1F-0DE638701C90}" type="pres">
      <dgm:prSet presAssocID="{FC7D8B42-9E30-4296-823F-03D8D943657D}" presName="nodeFollowingNodes" presStyleLbl="node1" presStyleIdx="2" presStyleCnt="5">
        <dgm:presLayoutVars>
          <dgm:bulletEnabled val="1"/>
        </dgm:presLayoutVars>
      </dgm:prSet>
      <dgm:spPr/>
      <dgm:t>
        <a:bodyPr/>
        <a:lstStyle/>
        <a:p>
          <a:endParaRPr lang="tr-TR"/>
        </a:p>
      </dgm:t>
    </dgm:pt>
    <dgm:pt modelId="{09AA95AA-7328-48D4-9FC5-DAC40937FC8B}" type="pres">
      <dgm:prSet presAssocID="{E5C8853D-D694-4143-8A86-E18491AF05F6}" presName="nodeFollowingNodes" presStyleLbl="node1" presStyleIdx="3" presStyleCnt="5">
        <dgm:presLayoutVars>
          <dgm:bulletEnabled val="1"/>
        </dgm:presLayoutVars>
      </dgm:prSet>
      <dgm:spPr/>
      <dgm:t>
        <a:bodyPr/>
        <a:lstStyle/>
        <a:p>
          <a:endParaRPr lang="tr-TR"/>
        </a:p>
      </dgm:t>
    </dgm:pt>
    <dgm:pt modelId="{6002320E-F544-40C5-8F62-FEBD60F55FE4}" type="pres">
      <dgm:prSet presAssocID="{0A7D6CAD-B562-44D9-8D4E-A61BAE7742C1}" presName="nodeFollowingNodes" presStyleLbl="node1" presStyleIdx="4" presStyleCnt="5">
        <dgm:presLayoutVars>
          <dgm:bulletEnabled val="1"/>
        </dgm:presLayoutVars>
      </dgm:prSet>
      <dgm:spPr/>
      <dgm:t>
        <a:bodyPr/>
        <a:lstStyle/>
        <a:p>
          <a:endParaRPr lang="tr-TR"/>
        </a:p>
      </dgm:t>
    </dgm:pt>
  </dgm:ptLst>
  <dgm:cxnLst>
    <dgm:cxn modelId="{31FF0D53-FBA8-421F-B8A4-C6AF77DFFDFB}" type="presOf" srcId="{A002260F-87C7-47E0-BFBF-435991E13EBC}" destId="{5473A1CB-7E4C-4586-AE7C-D19BC61C421F}" srcOrd="0" destOrd="0" presId="urn:microsoft.com/office/officeart/2005/8/layout/cycle3"/>
    <dgm:cxn modelId="{5941892A-317C-4122-BA5B-58F27570C245}" type="presOf" srcId="{E5C8853D-D694-4143-8A86-E18491AF05F6}" destId="{09AA95AA-7328-48D4-9FC5-DAC40937FC8B}" srcOrd="0" destOrd="0" presId="urn:microsoft.com/office/officeart/2005/8/layout/cycle3"/>
    <dgm:cxn modelId="{F8BD6019-250A-4EE6-9ABB-C461E9F85D64}" srcId="{930CDFC4-2B29-4FC6-A190-49728012CF16}" destId="{E5C8853D-D694-4143-8A86-E18491AF05F6}" srcOrd="3" destOrd="0" parTransId="{263CEB49-5D80-4412-8F32-A13BB8AC4320}" sibTransId="{7031F43E-49A1-435B-B9E2-25CFE5C702CB}"/>
    <dgm:cxn modelId="{FABC6C47-0BB9-434C-BDCD-9E9B0C6453B8}" srcId="{930CDFC4-2B29-4FC6-A190-49728012CF16}" destId="{FC7D8B42-9E30-4296-823F-03D8D943657D}" srcOrd="2" destOrd="0" parTransId="{B9EAEC4D-AAE5-40C7-8484-E9F3E00574ED}" sibTransId="{25515064-FB77-4EE5-AB7C-7A910977491E}"/>
    <dgm:cxn modelId="{6A4705C8-39F7-4462-BC18-2F753B2C8004}" type="presOf" srcId="{004D8573-E16E-449C-A9E6-C49C23CCD905}" destId="{F1C76DF4-B3E7-4D87-A063-39A3A369DE01}" srcOrd="0" destOrd="0" presId="urn:microsoft.com/office/officeart/2005/8/layout/cycle3"/>
    <dgm:cxn modelId="{7C76EF9D-9DF8-4B55-A289-12BE012A2B7F}" type="presOf" srcId="{62E2858A-57FE-45FD-A172-1833A943061C}" destId="{0351FD0D-8671-4D52-97F9-6C7D18D6091A}" srcOrd="0" destOrd="0" presId="urn:microsoft.com/office/officeart/2005/8/layout/cycle3"/>
    <dgm:cxn modelId="{6AE07AF1-A861-473D-AF4B-526DBFEB02A4}" srcId="{930CDFC4-2B29-4FC6-A190-49728012CF16}" destId="{004D8573-E16E-449C-A9E6-C49C23CCD905}" srcOrd="1" destOrd="0" parTransId="{068D104B-5DF8-4588-874B-AB9D7D93C1C8}" sibTransId="{744C576B-E3B8-4385-9703-9302F0429A0F}"/>
    <dgm:cxn modelId="{966C276A-C350-47DB-A724-21F6D659DBB3}" srcId="{930CDFC4-2B29-4FC6-A190-49728012CF16}" destId="{0A7D6CAD-B562-44D9-8D4E-A61BAE7742C1}" srcOrd="4" destOrd="0" parTransId="{20E7508D-3942-480C-88F7-09848640D11C}" sibTransId="{37F6445E-FA29-491A-A87B-A1B21BB64FD9}"/>
    <dgm:cxn modelId="{C956ECFB-39CB-462E-B753-1B886C0C069E}" type="presOf" srcId="{0A7D6CAD-B562-44D9-8D4E-A61BAE7742C1}" destId="{6002320E-F544-40C5-8F62-FEBD60F55FE4}" srcOrd="0" destOrd="0" presId="urn:microsoft.com/office/officeart/2005/8/layout/cycle3"/>
    <dgm:cxn modelId="{D1469330-39CD-41F9-856B-6066F9D4456E}" srcId="{930CDFC4-2B29-4FC6-A190-49728012CF16}" destId="{62E2858A-57FE-45FD-A172-1833A943061C}" srcOrd="0" destOrd="0" parTransId="{B867DD65-D6C1-4015-87F0-326DA5240900}" sibTransId="{A002260F-87C7-47E0-BFBF-435991E13EBC}"/>
    <dgm:cxn modelId="{A224659E-B9AB-488D-8743-939E2B418C55}" type="presOf" srcId="{FC7D8B42-9E30-4296-823F-03D8D943657D}" destId="{102D60C4-D290-43CD-AB1F-0DE638701C90}" srcOrd="0" destOrd="0" presId="urn:microsoft.com/office/officeart/2005/8/layout/cycle3"/>
    <dgm:cxn modelId="{6676FD48-E721-48E5-ABE9-156C2B0F57B5}" type="presOf" srcId="{930CDFC4-2B29-4FC6-A190-49728012CF16}" destId="{788163C1-A602-4FD5-B574-0F5AB566B85E}" srcOrd="0" destOrd="0" presId="urn:microsoft.com/office/officeart/2005/8/layout/cycle3"/>
    <dgm:cxn modelId="{EBA39411-8D4D-446A-9FE8-1ED05CC329D2}" type="presParOf" srcId="{788163C1-A602-4FD5-B574-0F5AB566B85E}" destId="{EDBC9E5F-FCA1-4657-9464-896860AE41FE}" srcOrd="0" destOrd="0" presId="urn:microsoft.com/office/officeart/2005/8/layout/cycle3"/>
    <dgm:cxn modelId="{25C31AD8-3D54-42E5-A0FF-CEE8CF973E2F}" type="presParOf" srcId="{EDBC9E5F-FCA1-4657-9464-896860AE41FE}" destId="{0351FD0D-8671-4D52-97F9-6C7D18D6091A}" srcOrd="0" destOrd="0" presId="urn:microsoft.com/office/officeart/2005/8/layout/cycle3"/>
    <dgm:cxn modelId="{C22FE789-E7CA-4E2B-9D20-06ECD9339565}" type="presParOf" srcId="{EDBC9E5F-FCA1-4657-9464-896860AE41FE}" destId="{5473A1CB-7E4C-4586-AE7C-D19BC61C421F}" srcOrd="1" destOrd="0" presId="urn:microsoft.com/office/officeart/2005/8/layout/cycle3"/>
    <dgm:cxn modelId="{E296BE68-727A-40F3-8F30-AA04700689EA}" type="presParOf" srcId="{EDBC9E5F-FCA1-4657-9464-896860AE41FE}" destId="{F1C76DF4-B3E7-4D87-A063-39A3A369DE01}" srcOrd="2" destOrd="0" presId="urn:microsoft.com/office/officeart/2005/8/layout/cycle3"/>
    <dgm:cxn modelId="{59D34CF7-3699-4A2A-8AE7-5B7B73FADB9D}" type="presParOf" srcId="{EDBC9E5F-FCA1-4657-9464-896860AE41FE}" destId="{102D60C4-D290-43CD-AB1F-0DE638701C90}" srcOrd="3" destOrd="0" presId="urn:microsoft.com/office/officeart/2005/8/layout/cycle3"/>
    <dgm:cxn modelId="{69EF5D42-6BD5-46AE-AF82-0FF605E421C1}" type="presParOf" srcId="{EDBC9E5F-FCA1-4657-9464-896860AE41FE}" destId="{09AA95AA-7328-48D4-9FC5-DAC40937FC8B}" srcOrd="4" destOrd="0" presId="urn:microsoft.com/office/officeart/2005/8/layout/cycle3"/>
    <dgm:cxn modelId="{C3BBBEA2-E3FB-4E8E-89E5-E4244739E063}" type="presParOf" srcId="{EDBC9E5F-FCA1-4657-9464-896860AE41FE}" destId="{6002320E-F544-40C5-8F62-FEBD60F55FE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73013-D509-4B5A-934D-57F9702055F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E1A833CE-CF86-4C64-82D3-D6B6CF9AD1BE}">
      <dgm:prSet phldrT="[Metin]" custT="1"/>
      <dgm:spPr/>
      <dgm:t>
        <a:bodyPr/>
        <a:lstStyle/>
        <a:p>
          <a:r>
            <a:rPr lang="tr-TR" sz="1500" smtClean="0"/>
            <a:t>Eğitim Kurumu Müdürü </a:t>
          </a:r>
          <a:r>
            <a:rPr lang="tr-TR" sz="1500" dirty="0" smtClean="0"/>
            <a:t>Başkanlığında</a:t>
          </a:r>
          <a:endParaRPr lang="tr-TR" sz="1500" dirty="0"/>
        </a:p>
      </dgm:t>
    </dgm:pt>
    <dgm:pt modelId="{26ACF622-3A30-462D-BE59-D1CC6CE80A29}" type="parTrans" cxnId="{3E117CBE-F09E-487F-8FA0-4963A705DFD5}">
      <dgm:prSet/>
      <dgm:spPr/>
      <dgm:t>
        <a:bodyPr/>
        <a:lstStyle/>
        <a:p>
          <a:endParaRPr lang="tr-TR"/>
        </a:p>
      </dgm:t>
    </dgm:pt>
    <dgm:pt modelId="{083809A4-634B-4938-BD1E-8A06DDB9E886}" type="sibTrans" cxnId="{3E117CBE-F09E-487F-8FA0-4963A705DFD5}">
      <dgm:prSet/>
      <dgm:spPr/>
      <dgm:t>
        <a:bodyPr/>
        <a:lstStyle/>
        <a:p>
          <a:endParaRPr lang="tr-TR"/>
        </a:p>
      </dgm:t>
    </dgm:pt>
    <dgm:pt modelId="{46DB54DB-ACA3-4D6F-9A69-AB107EDAC050}">
      <dgm:prSet phldrT="[Metin]"/>
      <dgm:spPr/>
      <dgm:t>
        <a:bodyPr/>
        <a:lstStyle/>
        <a:p>
          <a:r>
            <a:rPr lang="tr-TR" smtClean="0"/>
            <a:t>Eğitim Kurumunda Görevli Müdür Yardımcıları</a:t>
          </a:r>
          <a:endParaRPr lang="tr-TR" dirty="0"/>
        </a:p>
      </dgm:t>
    </dgm:pt>
    <dgm:pt modelId="{6C88A6C6-F168-4EFE-AFB6-170A03142E71}" type="parTrans" cxnId="{1A5524C9-BB15-481A-B995-CBD8A222A721}">
      <dgm:prSet/>
      <dgm:spPr/>
      <dgm:t>
        <a:bodyPr/>
        <a:lstStyle/>
        <a:p>
          <a:endParaRPr lang="tr-TR"/>
        </a:p>
      </dgm:t>
    </dgm:pt>
    <dgm:pt modelId="{1CF2968C-7067-4E30-87A7-6FA7C679F50A}" type="sibTrans" cxnId="{1A5524C9-BB15-481A-B995-CBD8A222A721}">
      <dgm:prSet/>
      <dgm:spPr/>
      <dgm:t>
        <a:bodyPr/>
        <a:lstStyle/>
        <a:p>
          <a:endParaRPr lang="tr-TR"/>
        </a:p>
      </dgm:t>
    </dgm:pt>
    <dgm:pt modelId="{F380A152-CB6C-4BC3-831C-341955DB69FA}">
      <dgm:prSet phldrT="[Metin]"/>
      <dgm:spPr/>
      <dgm:t>
        <a:bodyPr/>
        <a:lstStyle/>
        <a:p>
          <a:r>
            <a:rPr lang="tr-TR" dirty="0" smtClean="0"/>
            <a:t>Sınıf Rehber Öğretmenlerinden Her Sınıf Düzeyinden Birer Temsilci</a:t>
          </a:r>
          <a:endParaRPr lang="tr-TR" dirty="0"/>
        </a:p>
      </dgm:t>
    </dgm:pt>
    <dgm:pt modelId="{E0929081-B78A-4376-8D2C-8ED6439FED25}" type="parTrans" cxnId="{C13B76B8-21B7-4AB4-8E57-A616B35B6D21}">
      <dgm:prSet/>
      <dgm:spPr/>
      <dgm:t>
        <a:bodyPr/>
        <a:lstStyle/>
        <a:p>
          <a:endParaRPr lang="tr-TR"/>
        </a:p>
      </dgm:t>
    </dgm:pt>
    <dgm:pt modelId="{8F84BD54-B571-40C1-B837-65494F6BA7A7}" type="sibTrans" cxnId="{C13B76B8-21B7-4AB4-8E57-A616B35B6D21}">
      <dgm:prSet/>
      <dgm:spPr/>
      <dgm:t>
        <a:bodyPr/>
        <a:lstStyle/>
        <a:p>
          <a:endParaRPr lang="tr-TR"/>
        </a:p>
      </dgm:t>
    </dgm:pt>
    <dgm:pt modelId="{FF557CD6-7DA2-458E-A6B1-0C35477C32D0}">
      <dgm:prSet phldrT="[Metin]"/>
      <dgm:spPr/>
      <dgm:t>
        <a:bodyPr/>
        <a:lstStyle/>
        <a:p>
          <a:r>
            <a:rPr lang="tr-TR" dirty="0" smtClean="0"/>
            <a:t>Ortaöğretim Kurumlarında Disiplin Kurulu ve Onur Kurulundan;</a:t>
          </a:r>
        </a:p>
        <a:p>
          <a:r>
            <a:rPr lang="tr-TR" dirty="0" smtClean="0"/>
            <a:t>İlköğretim Kurumlarında ise Öğrenci Davranışları Değerlendirme Kurulundan Birer Temsilci</a:t>
          </a:r>
          <a:endParaRPr lang="tr-TR" dirty="0"/>
        </a:p>
      </dgm:t>
    </dgm:pt>
    <dgm:pt modelId="{187C78B8-5836-4153-A0AD-DCB325915208}" type="parTrans" cxnId="{B2D0B996-9C65-4986-959B-7E3CD95D9968}">
      <dgm:prSet/>
      <dgm:spPr/>
      <dgm:t>
        <a:bodyPr/>
        <a:lstStyle/>
        <a:p>
          <a:endParaRPr lang="tr-TR"/>
        </a:p>
      </dgm:t>
    </dgm:pt>
    <dgm:pt modelId="{5367EE74-962A-4DC6-91DC-8A3E5584E28F}" type="sibTrans" cxnId="{B2D0B996-9C65-4986-959B-7E3CD95D9968}">
      <dgm:prSet/>
      <dgm:spPr/>
      <dgm:t>
        <a:bodyPr/>
        <a:lstStyle/>
        <a:p>
          <a:endParaRPr lang="tr-TR"/>
        </a:p>
      </dgm:t>
    </dgm:pt>
    <dgm:pt modelId="{D439BDB5-8D59-4676-98C0-BCC4E1CDC8A8}">
      <dgm:prSet/>
      <dgm:spPr/>
      <dgm:t>
        <a:bodyPr/>
        <a:lstStyle/>
        <a:p>
          <a:r>
            <a:rPr lang="tr-TR" dirty="0" smtClean="0"/>
            <a:t>Psikolojik Danışman ve Rehber Öğretmenler</a:t>
          </a:r>
          <a:endParaRPr lang="tr-TR" dirty="0"/>
        </a:p>
      </dgm:t>
    </dgm:pt>
    <dgm:pt modelId="{0485FF37-C907-478C-A964-A902B453DC28}" type="parTrans" cxnId="{279EE0A0-78FF-4190-931E-B88FE04D2661}">
      <dgm:prSet/>
      <dgm:spPr/>
    </dgm:pt>
    <dgm:pt modelId="{21B651FE-5444-4844-8F1D-8480F7611695}" type="sibTrans" cxnId="{279EE0A0-78FF-4190-931E-B88FE04D2661}">
      <dgm:prSet/>
      <dgm:spPr/>
    </dgm:pt>
    <dgm:pt modelId="{6491678C-3CCF-464B-9136-E15134D900B3}">
      <dgm:prSet/>
      <dgm:spPr/>
      <dgm:t>
        <a:bodyPr/>
        <a:lstStyle/>
        <a:p>
          <a:r>
            <a:rPr lang="tr-TR" dirty="0" smtClean="0"/>
            <a:t>Okul Aile Birliğinden Bir Temsilci</a:t>
          </a:r>
          <a:endParaRPr lang="tr-TR" dirty="0"/>
        </a:p>
      </dgm:t>
    </dgm:pt>
    <dgm:pt modelId="{45793700-661A-4A18-B712-FB13DE997B57}" type="parTrans" cxnId="{6CDF7596-43AA-4D6E-9480-CF77034BFC7A}">
      <dgm:prSet/>
      <dgm:spPr/>
    </dgm:pt>
    <dgm:pt modelId="{753F3155-D939-4675-9BED-CA219275AAE7}" type="sibTrans" cxnId="{6CDF7596-43AA-4D6E-9480-CF77034BFC7A}">
      <dgm:prSet/>
      <dgm:spPr/>
    </dgm:pt>
    <dgm:pt modelId="{BC7804B0-A35D-4635-8692-12882E5610EB}" type="pres">
      <dgm:prSet presAssocID="{CF273013-D509-4B5A-934D-57F9702055F4}" presName="cycle" presStyleCnt="0">
        <dgm:presLayoutVars>
          <dgm:chMax val="1"/>
          <dgm:dir/>
          <dgm:animLvl val="ctr"/>
          <dgm:resizeHandles val="exact"/>
        </dgm:presLayoutVars>
      </dgm:prSet>
      <dgm:spPr/>
      <dgm:t>
        <a:bodyPr/>
        <a:lstStyle/>
        <a:p>
          <a:endParaRPr lang="tr-TR"/>
        </a:p>
      </dgm:t>
    </dgm:pt>
    <dgm:pt modelId="{80CAC1C4-76B0-483C-AAB3-9D2EE6EEC3A9}" type="pres">
      <dgm:prSet presAssocID="{E1A833CE-CF86-4C64-82D3-D6B6CF9AD1BE}" presName="centerShape" presStyleLbl="node0" presStyleIdx="0" presStyleCnt="1"/>
      <dgm:spPr/>
      <dgm:t>
        <a:bodyPr/>
        <a:lstStyle/>
        <a:p>
          <a:endParaRPr lang="tr-TR"/>
        </a:p>
      </dgm:t>
    </dgm:pt>
    <dgm:pt modelId="{8D5552F6-C326-40D5-8226-A6127F7758A4}" type="pres">
      <dgm:prSet presAssocID="{6C88A6C6-F168-4EFE-AFB6-170A03142E71}" presName="parTrans" presStyleLbl="bgSibTrans2D1" presStyleIdx="0" presStyleCnt="5"/>
      <dgm:spPr/>
      <dgm:t>
        <a:bodyPr/>
        <a:lstStyle/>
        <a:p>
          <a:endParaRPr lang="tr-TR"/>
        </a:p>
      </dgm:t>
    </dgm:pt>
    <dgm:pt modelId="{2606C152-520A-44DD-BFC4-93ED4D64F2C6}" type="pres">
      <dgm:prSet presAssocID="{46DB54DB-ACA3-4D6F-9A69-AB107EDAC050}" presName="node" presStyleLbl="node1" presStyleIdx="0" presStyleCnt="5">
        <dgm:presLayoutVars>
          <dgm:bulletEnabled val="1"/>
        </dgm:presLayoutVars>
      </dgm:prSet>
      <dgm:spPr/>
      <dgm:t>
        <a:bodyPr/>
        <a:lstStyle/>
        <a:p>
          <a:endParaRPr lang="tr-TR"/>
        </a:p>
      </dgm:t>
    </dgm:pt>
    <dgm:pt modelId="{76502EF9-CDC3-4808-9268-4B6BEDB6E6D1}" type="pres">
      <dgm:prSet presAssocID="{E0929081-B78A-4376-8D2C-8ED6439FED25}" presName="parTrans" presStyleLbl="bgSibTrans2D1" presStyleIdx="1" presStyleCnt="5"/>
      <dgm:spPr/>
      <dgm:t>
        <a:bodyPr/>
        <a:lstStyle/>
        <a:p>
          <a:endParaRPr lang="tr-TR"/>
        </a:p>
      </dgm:t>
    </dgm:pt>
    <dgm:pt modelId="{F2183C74-2433-4A26-BEBF-FF1A42E0DD5E}" type="pres">
      <dgm:prSet presAssocID="{F380A152-CB6C-4BC3-831C-341955DB69FA}" presName="node" presStyleLbl="node1" presStyleIdx="1" presStyleCnt="5">
        <dgm:presLayoutVars>
          <dgm:bulletEnabled val="1"/>
        </dgm:presLayoutVars>
      </dgm:prSet>
      <dgm:spPr/>
      <dgm:t>
        <a:bodyPr/>
        <a:lstStyle/>
        <a:p>
          <a:endParaRPr lang="tr-TR"/>
        </a:p>
      </dgm:t>
    </dgm:pt>
    <dgm:pt modelId="{0519CF88-68C0-4378-9003-2EE21995A879}" type="pres">
      <dgm:prSet presAssocID="{187C78B8-5836-4153-A0AD-DCB325915208}" presName="parTrans" presStyleLbl="bgSibTrans2D1" presStyleIdx="2" presStyleCnt="5"/>
      <dgm:spPr/>
      <dgm:t>
        <a:bodyPr/>
        <a:lstStyle/>
        <a:p>
          <a:endParaRPr lang="tr-TR"/>
        </a:p>
      </dgm:t>
    </dgm:pt>
    <dgm:pt modelId="{16581EC2-C1CF-41D1-9C7A-71F5FDFB4E1F}" type="pres">
      <dgm:prSet presAssocID="{FF557CD6-7DA2-458E-A6B1-0C35477C32D0}" presName="node" presStyleLbl="node1" presStyleIdx="2" presStyleCnt="5" custScaleX="111796" custScaleY="105978">
        <dgm:presLayoutVars>
          <dgm:bulletEnabled val="1"/>
        </dgm:presLayoutVars>
      </dgm:prSet>
      <dgm:spPr/>
      <dgm:t>
        <a:bodyPr/>
        <a:lstStyle/>
        <a:p>
          <a:endParaRPr lang="tr-TR"/>
        </a:p>
      </dgm:t>
    </dgm:pt>
    <dgm:pt modelId="{D25E38A6-ACDD-49D1-9258-85F03968AF55}" type="pres">
      <dgm:prSet presAssocID="{0485FF37-C907-478C-A964-A902B453DC28}" presName="parTrans" presStyleLbl="bgSibTrans2D1" presStyleIdx="3" presStyleCnt="5"/>
      <dgm:spPr/>
    </dgm:pt>
    <dgm:pt modelId="{50A4A06D-D9F2-4529-B873-E0E22BB039BB}" type="pres">
      <dgm:prSet presAssocID="{D439BDB5-8D59-4676-98C0-BCC4E1CDC8A8}" presName="node" presStyleLbl="node1" presStyleIdx="3" presStyleCnt="5">
        <dgm:presLayoutVars>
          <dgm:bulletEnabled val="1"/>
        </dgm:presLayoutVars>
      </dgm:prSet>
      <dgm:spPr/>
      <dgm:t>
        <a:bodyPr/>
        <a:lstStyle/>
        <a:p>
          <a:endParaRPr lang="tr-TR"/>
        </a:p>
      </dgm:t>
    </dgm:pt>
    <dgm:pt modelId="{B717998F-8C90-42D2-859A-AF11DE325E8D}" type="pres">
      <dgm:prSet presAssocID="{45793700-661A-4A18-B712-FB13DE997B57}" presName="parTrans" presStyleLbl="bgSibTrans2D1" presStyleIdx="4" presStyleCnt="5"/>
      <dgm:spPr/>
    </dgm:pt>
    <dgm:pt modelId="{43CEC028-BF22-49E3-B100-89B90F23216C}" type="pres">
      <dgm:prSet presAssocID="{6491678C-3CCF-464B-9136-E15134D900B3}" presName="node" presStyleLbl="node1" presStyleIdx="4" presStyleCnt="5">
        <dgm:presLayoutVars>
          <dgm:bulletEnabled val="1"/>
        </dgm:presLayoutVars>
      </dgm:prSet>
      <dgm:spPr/>
      <dgm:t>
        <a:bodyPr/>
        <a:lstStyle/>
        <a:p>
          <a:endParaRPr lang="tr-TR"/>
        </a:p>
      </dgm:t>
    </dgm:pt>
  </dgm:ptLst>
  <dgm:cxnLst>
    <dgm:cxn modelId="{DA10F596-25D9-4B65-AF70-8CC72E7796D2}" type="presOf" srcId="{F380A152-CB6C-4BC3-831C-341955DB69FA}" destId="{F2183C74-2433-4A26-BEBF-FF1A42E0DD5E}" srcOrd="0" destOrd="0" presId="urn:microsoft.com/office/officeart/2005/8/layout/radial4"/>
    <dgm:cxn modelId="{1A5524C9-BB15-481A-B995-CBD8A222A721}" srcId="{E1A833CE-CF86-4C64-82D3-D6B6CF9AD1BE}" destId="{46DB54DB-ACA3-4D6F-9A69-AB107EDAC050}" srcOrd="0" destOrd="0" parTransId="{6C88A6C6-F168-4EFE-AFB6-170A03142E71}" sibTransId="{1CF2968C-7067-4E30-87A7-6FA7C679F50A}"/>
    <dgm:cxn modelId="{B2D0B996-9C65-4986-959B-7E3CD95D9968}" srcId="{E1A833CE-CF86-4C64-82D3-D6B6CF9AD1BE}" destId="{FF557CD6-7DA2-458E-A6B1-0C35477C32D0}" srcOrd="2" destOrd="0" parTransId="{187C78B8-5836-4153-A0AD-DCB325915208}" sibTransId="{5367EE74-962A-4DC6-91DC-8A3E5584E28F}"/>
    <dgm:cxn modelId="{40FF2584-EA62-475E-8F6C-141CD4FD92AB}" type="presOf" srcId="{45793700-661A-4A18-B712-FB13DE997B57}" destId="{B717998F-8C90-42D2-859A-AF11DE325E8D}" srcOrd="0" destOrd="0" presId="urn:microsoft.com/office/officeart/2005/8/layout/radial4"/>
    <dgm:cxn modelId="{74ED414C-53F0-4AED-B738-0B98C17A8A0A}" type="presOf" srcId="{0485FF37-C907-478C-A964-A902B453DC28}" destId="{D25E38A6-ACDD-49D1-9258-85F03968AF55}" srcOrd="0" destOrd="0" presId="urn:microsoft.com/office/officeart/2005/8/layout/radial4"/>
    <dgm:cxn modelId="{E14BB267-C271-4A54-A8FC-AB914EDACEE7}" type="presOf" srcId="{FF557CD6-7DA2-458E-A6B1-0C35477C32D0}" destId="{16581EC2-C1CF-41D1-9C7A-71F5FDFB4E1F}" srcOrd="0" destOrd="0" presId="urn:microsoft.com/office/officeart/2005/8/layout/radial4"/>
    <dgm:cxn modelId="{4D55A208-41EE-4D45-9C68-0707ADD68328}" type="presOf" srcId="{187C78B8-5836-4153-A0AD-DCB325915208}" destId="{0519CF88-68C0-4378-9003-2EE21995A879}" srcOrd="0" destOrd="0" presId="urn:microsoft.com/office/officeart/2005/8/layout/radial4"/>
    <dgm:cxn modelId="{C13B76B8-21B7-4AB4-8E57-A616B35B6D21}" srcId="{E1A833CE-CF86-4C64-82D3-D6B6CF9AD1BE}" destId="{F380A152-CB6C-4BC3-831C-341955DB69FA}" srcOrd="1" destOrd="0" parTransId="{E0929081-B78A-4376-8D2C-8ED6439FED25}" sibTransId="{8F84BD54-B571-40C1-B837-65494F6BA7A7}"/>
    <dgm:cxn modelId="{C5F3EABA-A9D8-4124-A158-350D1A7A4C1E}" type="presOf" srcId="{E0929081-B78A-4376-8D2C-8ED6439FED25}" destId="{76502EF9-CDC3-4808-9268-4B6BEDB6E6D1}" srcOrd="0" destOrd="0" presId="urn:microsoft.com/office/officeart/2005/8/layout/radial4"/>
    <dgm:cxn modelId="{9AD6AB89-3FE8-459B-B6D2-B43F63EBEB67}" type="presOf" srcId="{46DB54DB-ACA3-4D6F-9A69-AB107EDAC050}" destId="{2606C152-520A-44DD-BFC4-93ED4D64F2C6}" srcOrd="0" destOrd="0" presId="urn:microsoft.com/office/officeart/2005/8/layout/radial4"/>
    <dgm:cxn modelId="{E7F9B1A0-23FB-4159-92F0-C8B4660BC681}" type="presOf" srcId="{6C88A6C6-F168-4EFE-AFB6-170A03142E71}" destId="{8D5552F6-C326-40D5-8226-A6127F7758A4}" srcOrd="0" destOrd="0" presId="urn:microsoft.com/office/officeart/2005/8/layout/radial4"/>
    <dgm:cxn modelId="{3E117CBE-F09E-487F-8FA0-4963A705DFD5}" srcId="{CF273013-D509-4B5A-934D-57F9702055F4}" destId="{E1A833CE-CF86-4C64-82D3-D6B6CF9AD1BE}" srcOrd="0" destOrd="0" parTransId="{26ACF622-3A30-462D-BE59-D1CC6CE80A29}" sibTransId="{083809A4-634B-4938-BD1E-8A06DDB9E886}"/>
    <dgm:cxn modelId="{6CDF7596-43AA-4D6E-9480-CF77034BFC7A}" srcId="{E1A833CE-CF86-4C64-82D3-D6B6CF9AD1BE}" destId="{6491678C-3CCF-464B-9136-E15134D900B3}" srcOrd="4" destOrd="0" parTransId="{45793700-661A-4A18-B712-FB13DE997B57}" sibTransId="{753F3155-D939-4675-9BED-CA219275AAE7}"/>
    <dgm:cxn modelId="{F844314D-9244-4966-8C29-9885F8DBB67F}" type="presOf" srcId="{D439BDB5-8D59-4676-98C0-BCC4E1CDC8A8}" destId="{50A4A06D-D9F2-4529-B873-E0E22BB039BB}" srcOrd="0" destOrd="0" presId="urn:microsoft.com/office/officeart/2005/8/layout/radial4"/>
    <dgm:cxn modelId="{50D468CB-ABCA-4593-8373-60C76D1AC990}" type="presOf" srcId="{6491678C-3CCF-464B-9136-E15134D900B3}" destId="{43CEC028-BF22-49E3-B100-89B90F23216C}" srcOrd="0" destOrd="0" presId="urn:microsoft.com/office/officeart/2005/8/layout/radial4"/>
    <dgm:cxn modelId="{279EE0A0-78FF-4190-931E-B88FE04D2661}" srcId="{E1A833CE-CF86-4C64-82D3-D6B6CF9AD1BE}" destId="{D439BDB5-8D59-4676-98C0-BCC4E1CDC8A8}" srcOrd="3" destOrd="0" parTransId="{0485FF37-C907-478C-A964-A902B453DC28}" sibTransId="{21B651FE-5444-4844-8F1D-8480F7611695}"/>
    <dgm:cxn modelId="{02A583D4-BC5E-4706-8731-832A9FB4BA87}" type="presOf" srcId="{E1A833CE-CF86-4C64-82D3-D6B6CF9AD1BE}" destId="{80CAC1C4-76B0-483C-AAB3-9D2EE6EEC3A9}" srcOrd="0" destOrd="0" presId="urn:microsoft.com/office/officeart/2005/8/layout/radial4"/>
    <dgm:cxn modelId="{72316131-B784-4E40-BE48-3095F2D58E36}" type="presOf" srcId="{CF273013-D509-4B5A-934D-57F9702055F4}" destId="{BC7804B0-A35D-4635-8692-12882E5610EB}" srcOrd="0" destOrd="0" presId="urn:microsoft.com/office/officeart/2005/8/layout/radial4"/>
    <dgm:cxn modelId="{75D1B08F-5BF9-4D75-9463-AA51F0079B7E}" type="presParOf" srcId="{BC7804B0-A35D-4635-8692-12882E5610EB}" destId="{80CAC1C4-76B0-483C-AAB3-9D2EE6EEC3A9}" srcOrd="0" destOrd="0" presId="urn:microsoft.com/office/officeart/2005/8/layout/radial4"/>
    <dgm:cxn modelId="{F0B5DDA5-82AC-4AA7-8525-7202CA1CB022}" type="presParOf" srcId="{BC7804B0-A35D-4635-8692-12882E5610EB}" destId="{8D5552F6-C326-40D5-8226-A6127F7758A4}" srcOrd="1" destOrd="0" presId="urn:microsoft.com/office/officeart/2005/8/layout/radial4"/>
    <dgm:cxn modelId="{050EB2D8-2236-4B75-8418-0CA2F61E4C8B}" type="presParOf" srcId="{BC7804B0-A35D-4635-8692-12882E5610EB}" destId="{2606C152-520A-44DD-BFC4-93ED4D64F2C6}" srcOrd="2" destOrd="0" presId="urn:microsoft.com/office/officeart/2005/8/layout/radial4"/>
    <dgm:cxn modelId="{FB62570F-F5B0-40B0-B197-30FFCCCB242D}" type="presParOf" srcId="{BC7804B0-A35D-4635-8692-12882E5610EB}" destId="{76502EF9-CDC3-4808-9268-4B6BEDB6E6D1}" srcOrd="3" destOrd="0" presId="urn:microsoft.com/office/officeart/2005/8/layout/radial4"/>
    <dgm:cxn modelId="{6CC66908-B3C0-4E10-97AA-B06CABB170EF}" type="presParOf" srcId="{BC7804B0-A35D-4635-8692-12882E5610EB}" destId="{F2183C74-2433-4A26-BEBF-FF1A42E0DD5E}" srcOrd="4" destOrd="0" presId="urn:microsoft.com/office/officeart/2005/8/layout/radial4"/>
    <dgm:cxn modelId="{F1AF8937-342E-4D26-B459-3C4053F0B8D5}" type="presParOf" srcId="{BC7804B0-A35D-4635-8692-12882E5610EB}" destId="{0519CF88-68C0-4378-9003-2EE21995A879}" srcOrd="5" destOrd="0" presId="urn:microsoft.com/office/officeart/2005/8/layout/radial4"/>
    <dgm:cxn modelId="{E6B5E0CA-CC50-4469-A744-A8C7CE5611B5}" type="presParOf" srcId="{BC7804B0-A35D-4635-8692-12882E5610EB}" destId="{16581EC2-C1CF-41D1-9C7A-71F5FDFB4E1F}" srcOrd="6" destOrd="0" presId="urn:microsoft.com/office/officeart/2005/8/layout/radial4"/>
    <dgm:cxn modelId="{BDF3A5F5-80BC-42C1-82B6-4A535920C84A}" type="presParOf" srcId="{BC7804B0-A35D-4635-8692-12882E5610EB}" destId="{D25E38A6-ACDD-49D1-9258-85F03968AF55}" srcOrd="7" destOrd="0" presId="urn:microsoft.com/office/officeart/2005/8/layout/radial4"/>
    <dgm:cxn modelId="{2711007F-87A5-48AC-B786-17EC8B7573AA}" type="presParOf" srcId="{BC7804B0-A35D-4635-8692-12882E5610EB}" destId="{50A4A06D-D9F2-4529-B873-E0E22BB039BB}" srcOrd="8" destOrd="0" presId="urn:microsoft.com/office/officeart/2005/8/layout/radial4"/>
    <dgm:cxn modelId="{30EE3F84-599A-4A1A-B728-8B81CECF988A}" type="presParOf" srcId="{BC7804B0-A35D-4635-8692-12882E5610EB}" destId="{B717998F-8C90-42D2-859A-AF11DE325E8D}" srcOrd="9" destOrd="0" presId="urn:microsoft.com/office/officeart/2005/8/layout/radial4"/>
    <dgm:cxn modelId="{A45399AB-8A9D-453E-A862-0B3B910FED7A}" type="presParOf" srcId="{BC7804B0-A35D-4635-8692-12882E5610EB}" destId="{43CEC028-BF22-49E3-B100-89B90F23216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BF1BB-7E66-430B-961A-BC1CF128C51A}">
      <dsp:nvSpPr>
        <dsp:cNvPr id="0" name=""/>
        <dsp:cNvSpPr/>
      </dsp:nvSpPr>
      <dsp:spPr>
        <a:xfrm>
          <a:off x="2943448" y="1529"/>
          <a:ext cx="2342703" cy="117135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Sosyal Duygusal Gelişim Alanı</a:t>
          </a:r>
          <a:endParaRPr lang="tr-TR" sz="2100" kern="1200" dirty="0"/>
        </a:p>
      </dsp:txBody>
      <dsp:txXfrm>
        <a:off x="2977756" y="35837"/>
        <a:ext cx="2274087" cy="1102735"/>
      </dsp:txXfrm>
    </dsp:sp>
    <dsp:sp modelId="{077359BA-09E2-4766-A3B1-616BF6B4E077}">
      <dsp:nvSpPr>
        <dsp:cNvPr id="0" name=""/>
        <dsp:cNvSpPr/>
      </dsp:nvSpPr>
      <dsp:spPr>
        <a:xfrm rot="3600000">
          <a:off x="4471375" y="2057994"/>
          <a:ext cx="1221868"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4594367" y="2139989"/>
        <a:ext cx="975884" cy="245983"/>
      </dsp:txXfrm>
    </dsp:sp>
    <dsp:sp modelId="{D434CBBD-CAAF-4582-B657-D228F53A511A}">
      <dsp:nvSpPr>
        <dsp:cNvPr id="0" name=""/>
        <dsp:cNvSpPr/>
      </dsp:nvSpPr>
      <dsp:spPr>
        <a:xfrm>
          <a:off x="4878467" y="3353081"/>
          <a:ext cx="2342703" cy="117135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Kariyer Gelişim Alanı</a:t>
          </a:r>
          <a:endParaRPr lang="tr-TR" sz="2100" kern="1200" dirty="0"/>
        </a:p>
      </dsp:txBody>
      <dsp:txXfrm>
        <a:off x="4912775" y="3387389"/>
        <a:ext cx="2274087" cy="1102735"/>
      </dsp:txXfrm>
    </dsp:sp>
    <dsp:sp modelId="{1F2B9232-7C88-43C3-A9E6-2A3FF7E7BB6A}">
      <dsp:nvSpPr>
        <dsp:cNvPr id="0" name=""/>
        <dsp:cNvSpPr/>
      </dsp:nvSpPr>
      <dsp:spPr>
        <a:xfrm rot="10800000">
          <a:off x="3503865" y="3733770"/>
          <a:ext cx="1221868"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rot="10800000">
        <a:off x="3626857" y="3815765"/>
        <a:ext cx="975884" cy="245983"/>
      </dsp:txXfrm>
    </dsp:sp>
    <dsp:sp modelId="{6D69C90C-2D04-4EF9-9513-2B34932D849B}">
      <dsp:nvSpPr>
        <dsp:cNvPr id="0" name=""/>
        <dsp:cNvSpPr/>
      </dsp:nvSpPr>
      <dsp:spPr>
        <a:xfrm>
          <a:off x="1008428" y="3353081"/>
          <a:ext cx="2342703" cy="117135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Akademik Gelişim Alanı</a:t>
          </a:r>
          <a:endParaRPr lang="tr-TR" sz="2100" kern="1200" dirty="0"/>
        </a:p>
      </dsp:txBody>
      <dsp:txXfrm>
        <a:off x="1042736" y="3387389"/>
        <a:ext cx="2274087" cy="1102735"/>
      </dsp:txXfrm>
    </dsp:sp>
    <dsp:sp modelId="{6C455DDA-1D12-4D1F-9CF3-E248B92B6089}">
      <dsp:nvSpPr>
        <dsp:cNvPr id="0" name=""/>
        <dsp:cNvSpPr/>
      </dsp:nvSpPr>
      <dsp:spPr>
        <a:xfrm rot="18000000">
          <a:off x="2536356" y="2057994"/>
          <a:ext cx="1221868"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2659348" y="2139989"/>
        <a:ext cx="975884" cy="245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t>10.09.2020</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10.09.2020</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10.09.2020</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10.09.2020</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10.09.2020</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10.09.2020</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10.09.2020</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A23720DD-5B6D-40BF-8493-A6B52D484E6B}" type="datetimeFigureOut">
              <a:rPr lang="tr-TR" smtClean="0"/>
              <a:t>10.09.2020</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A23720DD-5B6D-40BF-8493-A6B52D484E6B}" type="datetimeFigureOut">
              <a:rPr lang="tr-TR" smtClean="0"/>
              <a:t>10.09.2020</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A23720DD-5B6D-40BF-8493-A6B52D484E6B}" type="datetimeFigureOut">
              <a:rPr lang="tr-TR" smtClean="0"/>
              <a:t>10.09.2020</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t>10.09.2020</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t>10.09.2020</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771" y="2406847"/>
            <a:ext cx="5825202" cy="1234727"/>
          </a:xfrm>
        </p:spPr>
        <p:txBody>
          <a:bodyPr>
            <a:normAutofit fontScale="90000"/>
          </a:bodyPr>
          <a:lstStyle/>
          <a:p>
            <a:pPr algn="ctr"/>
            <a:r>
              <a:rPr lang="tr-TR" sz="3375" dirty="0">
                <a:solidFill>
                  <a:schemeClr val="tx1"/>
                </a:solidFill>
              </a:rPr>
              <a:t>SULTANAHMET </a:t>
            </a:r>
            <a:br>
              <a:rPr lang="tr-TR" sz="3375" dirty="0">
                <a:solidFill>
                  <a:schemeClr val="tx1"/>
                </a:solidFill>
              </a:rPr>
            </a:br>
            <a:r>
              <a:rPr lang="tr-TR" sz="3375" dirty="0">
                <a:solidFill>
                  <a:schemeClr val="tx1"/>
                </a:solidFill>
              </a:rPr>
              <a:t>MESLEKİ VE TEKNİK ANADOLU LİSESİ</a:t>
            </a:r>
          </a:p>
        </p:txBody>
      </p:sp>
      <p:sp>
        <p:nvSpPr>
          <p:cNvPr id="3" name="Alt Başlık 2"/>
          <p:cNvSpPr>
            <a:spLocks noGrp="1"/>
          </p:cNvSpPr>
          <p:nvPr>
            <p:ph type="subTitle" idx="1"/>
          </p:nvPr>
        </p:nvSpPr>
        <p:spPr>
          <a:xfrm>
            <a:off x="1154771" y="4053627"/>
            <a:ext cx="5825202" cy="822674"/>
          </a:xfrm>
        </p:spPr>
        <p:txBody>
          <a:bodyPr>
            <a:noAutofit/>
          </a:bodyPr>
          <a:lstStyle/>
          <a:p>
            <a:pPr algn="ctr"/>
            <a:r>
              <a:rPr lang="tr-TR" sz="2400" dirty="0"/>
              <a:t>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1557" y="836712"/>
            <a:ext cx="1251629" cy="1253429"/>
          </a:xfrm>
          <a:prstGeom prst="ellipse">
            <a:avLst/>
          </a:prstGeom>
        </p:spPr>
      </p:pic>
      <p:sp>
        <p:nvSpPr>
          <p:cNvPr id="5" name="Unvan 1">
            <a:extLst>
              <a:ext uri="{FF2B5EF4-FFF2-40B4-BE49-F238E27FC236}">
                <a16:creationId xmlns="" xmlns:a16="http://schemas.microsoft.com/office/drawing/2014/main" id="{F330C19F-9DC2-497A-A005-9694ADF0E772}"/>
              </a:ext>
            </a:extLst>
          </p:cNvPr>
          <p:cNvSpPr txBox="1">
            <a:spLocks/>
          </p:cNvSpPr>
          <p:nvPr/>
        </p:nvSpPr>
        <p:spPr>
          <a:xfrm>
            <a:off x="1406897" y="3847600"/>
            <a:ext cx="5825202" cy="1234727"/>
          </a:xfrm>
          <a:prstGeom prst="rect">
            <a:avLst/>
          </a:prstGeom>
        </p:spPr>
        <p:txBody>
          <a:bodyPr vert="horz" lIns="68580" tIns="34290" rIns="68580" bIns="3429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3375" dirty="0">
                <a:solidFill>
                  <a:schemeClr val="tx1"/>
                </a:solidFill>
              </a:rPr>
              <a:t>Psikolojik Danışma ve Rehberlik Servisi</a:t>
            </a:r>
          </a:p>
        </p:txBody>
      </p:sp>
      <p:sp>
        <p:nvSpPr>
          <p:cNvPr id="6" name="Başlık 1"/>
          <p:cNvSpPr txBox="1">
            <a:spLocks/>
          </p:cNvSpPr>
          <p:nvPr/>
        </p:nvSpPr>
        <p:spPr>
          <a:xfrm>
            <a:off x="433298" y="5661248"/>
            <a:ext cx="7772400" cy="677633"/>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1600" smtClean="0"/>
              <a:t>Milli Eğitim Bakanlığı</a:t>
            </a:r>
            <a:br>
              <a:rPr lang="tr-TR" sz="1600" smtClean="0"/>
            </a:br>
            <a:r>
              <a:rPr lang="tr-TR" sz="1600" smtClean="0"/>
              <a:t>Rehberlik ve Psikolojik Danışma Hizmetleri Yönetmeliği</a:t>
            </a:r>
            <a:endParaRPr lang="tr-TR" sz="1600" dirty="0"/>
          </a:p>
        </p:txBody>
      </p:sp>
    </p:spTree>
    <p:extLst>
      <p:ext uri="{BB962C8B-B14F-4D97-AF65-F5344CB8AC3E}">
        <p14:creationId xmlns:p14="http://schemas.microsoft.com/office/powerpoint/2010/main" val="425487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1600" dirty="0" smtClean="0">
                <a:latin typeface="Baskerville Old Face" pitchFamily="18" charset="0"/>
              </a:rPr>
              <a:t>Rehberlik ve psikolojik danışma servisince hazırlanan okul rehberlik ve psikolojik danışma programının uygulanması için </a:t>
            </a:r>
            <a:r>
              <a:rPr lang="tr-TR" sz="1800" b="1" dirty="0" smtClean="0">
                <a:latin typeface="Baskerville Old Face" pitchFamily="18" charset="0"/>
              </a:rPr>
              <a:t>gerekli önlemleri alarak </a:t>
            </a:r>
            <a:r>
              <a:rPr lang="tr-TR" sz="1600" dirty="0" smtClean="0">
                <a:latin typeface="Baskerville Old Face" pitchFamily="18" charset="0"/>
              </a:rPr>
              <a:t>yürütülecek çalışmaları karara bağlar.</a:t>
            </a:r>
          </a:p>
          <a:p>
            <a:pPr algn="just"/>
            <a:endParaRPr lang="tr-TR" sz="1600" dirty="0" smtClean="0">
              <a:latin typeface="Baskerville Old Face" pitchFamily="18" charset="0"/>
            </a:endParaRPr>
          </a:p>
          <a:p>
            <a:pPr algn="just"/>
            <a:r>
              <a:rPr lang="tr-TR" sz="1600" dirty="0" smtClean="0">
                <a:latin typeface="Baskerville Old Face" pitchFamily="18" charset="0"/>
              </a:rPr>
              <a:t>Rehberlik ve psikolojik danışma hizmetlerinin yürütülmesi sırasında hizmetlere ilişkin </a:t>
            </a:r>
            <a:r>
              <a:rPr lang="tr-TR" sz="1800" b="1" dirty="0" smtClean="0">
                <a:latin typeface="Baskerville Old Face" pitchFamily="18" charset="0"/>
              </a:rPr>
              <a:t>çalışmaları inceler, değerlendirir</a:t>
            </a:r>
            <a:r>
              <a:rPr lang="tr-TR" sz="1600" dirty="0" smtClean="0">
                <a:latin typeface="Baskerville Old Face" pitchFamily="18" charset="0"/>
              </a:rPr>
              <a:t>; </a:t>
            </a:r>
            <a:r>
              <a:rPr lang="tr-TR" sz="1800" b="1" dirty="0" smtClean="0">
                <a:latin typeface="Baskerville Old Face" pitchFamily="18" charset="0"/>
              </a:rPr>
              <a:t>ortaya çıkan sorunların çözümüne yönelik önlemleri </a:t>
            </a:r>
            <a:r>
              <a:rPr lang="tr-TR" sz="1600" dirty="0" smtClean="0">
                <a:latin typeface="Baskerville Old Face" pitchFamily="18" charset="0"/>
              </a:rPr>
              <a:t>belirler. </a:t>
            </a:r>
          </a:p>
          <a:p>
            <a:pPr algn="just"/>
            <a:endParaRPr lang="tr-TR" sz="1600" dirty="0">
              <a:latin typeface="Baskerville Old Face" pitchFamily="18" charset="0"/>
            </a:endParaRPr>
          </a:p>
          <a:p>
            <a:pPr algn="just"/>
            <a:r>
              <a:rPr lang="tr-TR" sz="1600" dirty="0" smtClean="0">
                <a:latin typeface="Baskerville Old Face" pitchFamily="18" charset="0"/>
              </a:rPr>
              <a:t>Yapılacak çalışmalar ile ilgili </a:t>
            </a:r>
            <a:r>
              <a:rPr lang="tr-TR" sz="1800" b="1" dirty="0" smtClean="0">
                <a:latin typeface="Baskerville Old Face" pitchFamily="18" charset="0"/>
              </a:rPr>
              <a:t>kurum ve kuruluşlar ile işbirliğinin </a:t>
            </a:r>
            <a:r>
              <a:rPr lang="tr-TR" sz="1600" dirty="0" smtClean="0">
                <a:latin typeface="Baskerville Old Face" pitchFamily="18" charset="0"/>
              </a:rPr>
              <a:t>sağlanması için gerekli faaliyetleri planlar.</a:t>
            </a:r>
          </a:p>
          <a:p>
            <a:pPr algn="just"/>
            <a:endParaRPr lang="tr-TR" sz="1600" dirty="0" smtClean="0">
              <a:latin typeface="Baskerville Old Face" pitchFamily="18" charset="0"/>
            </a:endParaRPr>
          </a:p>
          <a:p>
            <a:pPr algn="just"/>
            <a:r>
              <a:rPr lang="tr-TR" sz="1600" dirty="0" smtClean="0">
                <a:latin typeface="Baskerville Old Face" pitchFamily="18" charset="0"/>
              </a:rPr>
              <a:t>Eğitim ortamında ;öğrenciler, aileler, yöneticiler ve öğretmenler arasında </a:t>
            </a:r>
            <a:r>
              <a:rPr lang="tr-TR" sz="1800" b="1" dirty="0" smtClean="0">
                <a:latin typeface="Baskerville Old Face" pitchFamily="18" charset="0"/>
              </a:rPr>
              <a:t>etkili iletişim</a:t>
            </a:r>
            <a:r>
              <a:rPr lang="tr-TR" sz="1800" dirty="0" smtClean="0">
                <a:latin typeface="Baskerville Old Face" pitchFamily="18" charset="0"/>
              </a:rPr>
              <a:t> </a:t>
            </a:r>
            <a:r>
              <a:rPr lang="tr-TR" sz="1600" dirty="0" smtClean="0">
                <a:latin typeface="Baskerville Old Face" pitchFamily="18" charset="0"/>
              </a:rPr>
              <a:t>kurulabilmesi için yapılacak çalışmaları belirler.</a:t>
            </a:r>
            <a:endParaRPr lang="tr-TR" sz="1600" dirty="0">
              <a:latin typeface="Baskerville Old Face" pitchFamily="18" charset="0"/>
            </a:endParaRPr>
          </a:p>
        </p:txBody>
      </p:sp>
      <p:sp>
        <p:nvSpPr>
          <p:cNvPr id="3" name="Başlık 2"/>
          <p:cNvSpPr>
            <a:spLocks noGrp="1"/>
          </p:cNvSpPr>
          <p:nvPr>
            <p:ph type="title"/>
          </p:nvPr>
        </p:nvSpPr>
        <p:spPr/>
        <p:txBody>
          <a:bodyPr>
            <a:noAutofit/>
          </a:bodyPr>
          <a:lstStyle/>
          <a:p>
            <a:pPr algn="ctr"/>
            <a:r>
              <a:rPr lang="tr-TR" sz="2800" dirty="0"/>
              <a:t>Rehberlik ve Psikolojik Danışma Hizmetleri Yürütme </a:t>
            </a:r>
            <a:r>
              <a:rPr lang="tr-TR" sz="2800" dirty="0" smtClean="0"/>
              <a:t>Komisyonun Görevleri</a:t>
            </a:r>
            <a:endParaRPr lang="tr-TR" sz="2800" dirty="0"/>
          </a:p>
        </p:txBody>
      </p:sp>
    </p:spTree>
    <p:extLst>
      <p:ext uri="{BB962C8B-B14F-4D97-AF65-F5344CB8AC3E}">
        <p14:creationId xmlns:p14="http://schemas.microsoft.com/office/powerpoint/2010/main" val="2513710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algn="just"/>
            <a:r>
              <a:rPr lang="tr-TR" sz="1600" dirty="0" smtClean="0">
                <a:latin typeface="Baskerville Old Face" pitchFamily="18" charset="0"/>
              </a:rPr>
              <a:t>Rehberlik ve psikolojik danışma hizmetlerinin yürütülmesinden </a:t>
            </a:r>
            <a:r>
              <a:rPr lang="tr-TR" sz="1800" b="1" dirty="0" smtClean="0">
                <a:latin typeface="Baskerville Old Face" pitchFamily="18" charset="0"/>
              </a:rPr>
              <a:t>birinci derece </a:t>
            </a:r>
            <a:r>
              <a:rPr lang="tr-TR" sz="1600" dirty="0" smtClean="0">
                <a:latin typeface="Baskerville Old Face" pitchFamily="18" charset="0"/>
              </a:rPr>
              <a:t>sorumludur.</a:t>
            </a:r>
          </a:p>
          <a:p>
            <a:pPr algn="just"/>
            <a:endParaRPr lang="tr-TR" sz="1600" dirty="0" smtClean="0">
              <a:latin typeface="Baskerville Old Face" pitchFamily="18" charset="0"/>
            </a:endParaRPr>
          </a:p>
          <a:p>
            <a:pPr algn="just"/>
            <a:r>
              <a:rPr lang="tr-TR" sz="1600" dirty="0">
                <a:latin typeface="Baskerville Old Face" pitchFamily="18" charset="0"/>
              </a:rPr>
              <a:t>Sınıf rehber öğretmenleri tarafından hazırlanan </a:t>
            </a:r>
            <a:r>
              <a:rPr lang="tr-TR" sz="1800" b="1" dirty="0">
                <a:latin typeface="Baskerville Old Face" pitchFamily="18" charset="0"/>
              </a:rPr>
              <a:t>sınıf rehberlik planlarını</a:t>
            </a:r>
            <a:r>
              <a:rPr lang="tr-TR" sz="1800" dirty="0">
                <a:latin typeface="Baskerville Old Face" pitchFamily="18" charset="0"/>
              </a:rPr>
              <a:t> </a:t>
            </a:r>
            <a:r>
              <a:rPr lang="tr-TR" sz="1600" dirty="0">
                <a:latin typeface="Baskerville Old Face" pitchFamily="18" charset="0"/>
              </a:rPr>
              <a:t>onaylar ve uygulanmasını </a:t>
            </a:r>
            <a:r>
              <a:rPr lang="tr-TR" sz="1600" dirty="0" smtClean="0">
                <a:latin typeface="Baskerville Old Face" pitchFamily="18" charset="0"/>
              </a:rPr>
              <a:t>izler.</a:t>
            </a:r>
          </a:p>
          <a:p>
            <a:pPr algn="just"/>
            <a:endParaRPr lang="tr-TR" sz="1600" dirty="0" smtClean="0">
              <a:latin typeface="Baskerville Old Face" pitchFamily="18" charset="0"/>
            </a:endParaRPr>
          </a:p>
          <a:p>
            <a:pPr algn="just"/>
            <a:r>
              <a:rPr lang="tr-TR" sz="1600" dirty="0" smtClean="0">
                <a:latin typeface="Baskerville Old Face" pitchFamily="18" charset="0"/>
              </a:rPr>
              <a:t>Eğitim kurumundaki rehberlik ve psikolojik danışma hizmetlerinin verimli bir şekilde yürütülmesi için psikolojik danışman, sınıf rehber öğretmenleri, öğrenciler ve veliler arasında </a:t>
            </a:r>
            <a:r>
              <a:rPr lang="tr-TR" sz="1800" b="1" dirty="0" smtClean="0">
                <a:latin typeface="Baskerville Old Face" pitchFamily="18" charset="0"/>
              </a:rPr>
              <a:t>işbirliğini</a:t>
            </a:r>
            <a:r>
              <a:rPr lang="tr-TR" sz="1800" dirty="0" smtClean="0">
                <a:latin typeface="Baskerville Old Face" pitchFamily="18" charset="0"/>
              </a:rPr>
              <a:t> </a:t>
            </a:r>
            <a:r>
              <a:rPr lang="tr-TR" sz="1600" dirty="0" smtClean="0">
                <a:latin typeface="Baskerville Old Face" pitchFamily="18" charset="0"/>
              </a:rPr>
              <a:t>sağlar.</a:t>
            </a:r>
          </a:p>
          <a:p>
            <a:pPr algn="just"/>
            <a:endParaRPr lang="tr-TR" sz="1600" dirty="0" smtClean="0">
              <a:latin typeface="Baskerville Old Face" pitchFamily="18" charset="0"/>
            </a:endParaRPr>
          </a:p>
          <a:p>
            <a:pPr algn="just"/>
            <a:r>
              <a:rPr lang="tr-TR" sz="1600" dirty="0" smtClean="0">
                <a:latin typeface="Baskerville Old Face" pitchFamily="18" charset="0"/>
              </a:rPr>
              <a:t> Eğitim kurumunda birden fazla rehber öğretmen/psikolojik danışman bulunması durumunda bir rehber </a:t>
            </a:r>
            <a:r>
              <a:rPr lang="tr-TR" sz="1600" dirty="0">
                <a:latin typeface="Baskerville Old Face" pitchFamily="18" charset="0"/>
              </a:rPr>
              <a:t>öğretmen/psikolojik danışmanı </a:t>
            </a:r>
            <a:r>
              <a:rPr lang="tr-TR" sz="1800" b="1" dirty="0">
                <a:latin typeface="Baskerville Old Face" pitchFamily="18" charset="0"/>
              </a:rPr>
              <a:t>koordinatör</a:t>
            </a:r>
            <a:r>
              <a:rPr lang="tr-TR" sz="1800" dirty="0">
                <a:latin typeface="Baskerville Old Face" pitchFamily="18" charset="0"/>
              </a:rPr>
              <a:t> </a:t>
            </a:r>
            <a:r>
              <a:rPr lang="tr-TR" sz="1600" dirty="0">
                <a:latin typeface="Baskerville Old Face" pitchFamily="18" charset="0"/>
              </a:rPr>
              <a:t>olarak görevlendirir ve gerekli gördüğü takdirde görev değişikliği yapar. </a:t>
            </a:r>
            <a:endParaRPr lang="tr-TR" sz="1600" dirty="0" smtClean="0">
              <a:latin typeface="Baskerville Old Face" pitchFamily="18" charset="0"/>
            </a:endParaRPr>
          </a:p>
          <a:p>
            <a:pPr algn="just"/>
            <a:endParaRPr lang="tr-TR" sz="1600" dirty="0" smtClean="0">
              <a:latin typeface="Baskerville Old Face" pitchFamily="18" charset="0"/>
            </a:endParaRPr>
          </a:p>
          <a:p>
            <a:pPr algn="just"/>
            <a:r>
              <a:rPr lang="tr-TR" sz="1600" dirty="0">
                <a:latin typeface="Baskerville Old Face" pitchFamily="18" charset="0"/>
              </a:rPr>
              <a:t>Eğitim kurumunda birden fazla rehber öğretmen/psikolojik danışman bulunması hâlinde program, planlama, araştırma gibi ortak görevler dışında; hizmetlerin yürütülmesinde </a:t>
            </a:r>
            <a:r>
              <a:rPr lang="tr-TR" sz="1800" b="1" dirty="0">
                <a:latin typeface="Baskerville Old Face" pitchFamily="18" charset="0"/>
              </a:rPr>
              <a:t>sınıf ve öğrenci sayıları gibi ölçütlere göre iş bölümü </a:t>
            </a:r>
            <a:r>
              <a:rPr lang="tr-TR" sz="1600" dirty="0">
                <a:latin typeface="Baskerville Old Face" pitchFamily="18" charset="0"/>
              </a:rPr>
              <a:t>yapar.</a:t>
            </a:r>
          </a:p>
        </p:txBody>
      </p:sp>
      <p:sp>
        <p:nvSpPr>
          <p:cNvPr id="3" name="Başlık 2"/>
          <p:cNvSpPr>
            <a:spLocks noGrp="1"/>
          </p:cNvSpPr>
          <p:nvPr>
            <p:ph type="title"/>
          </p:nvPr>
        </p:nvSpPr>
        <p:spPr/>
        <p:txBody>
          <a:bodyPr>
            <a:normAutofit/>
          </a:bodyPr>
          <a:lstStyle/>
          <a:p>
            <a:pPr algn="ctr"/>
            <a:r>
              <a:rPr lang="tr-TR" sz="2800" dirty="0" smtClean="0"/>
              <a:t>Eğitim Kurumu Müdürünün </a:t>
            </a:r>
            <a:br>
              <a:rPr lang="tr-TR" sz="2800" dirty="0" smtClean="0"/>
            </a:br>
            <a:r>
              <a:rPr lang="tr-TR" sz="2800" dirty="0" smtClean="0"/>
              <a:t>Görev, Yetki ve Sorumlulukları</a:t>
            </a:r>
            <a:endParaRPr lang="tr-TR" sz="2800" dirty="0"/>
          </a:p>
        </p:txBody>
      </p:sp>
    </p:spTree>
    <p:extLst>
      <p:ext uri="{BB962C8B-B14F-4D97-AF65-F5344CB8AC3E}">
        <p14:creationId xmlns:p14="http://schemas.microsoft.com/office/powerpoint/2010/main" val="2034671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77500" lnSpcReduction="20000"/>
          </a:bodyPr>
          <a:lstStyle/>
          <a:p>
            <a:pPr algn="just"/>
            <a:r>
              <a:rPr lang="tr-TR" sz="1600" dirty="0">
                <a:latin typeface="Baskerville Old Face" pitchFamily="18" charset="0"/>
              </a:rPr>
              <a:t>Eğitim kurumunun </a:t>
            </a:r>
            <a:r>
              <a:rPr lang="tr-TR" sz="1900" b="1" dirty="0">
                <a:latin typeface="Baskerville Old Face" pitchFamily="18" charset="0"/>
              </a:rPr>
              <a:t>özel hedeflerini </a:t>
            </a:r>
            <a:r>
              <a:rPr lang="tr-TR" sz="1600" dirty="0">
                <a:latin typeface="Baskerville Old Face" pitchFamily="18" charset="0"/>
              </a:rPr>
              <a:t>e-Rehberlik sistemine </a:t>
            </a:r>
            <a:r>
              <a:rPr lang="tr-TR" sz="1600" dirty="0" smtClean="0">
                <a:latin typeface="Baskerville Old Face" pitchFamily="18" charset="0"/>
              </a:rPr>
              <a:t>işler.</a:t>
            </a:r>
          </a:p>
          <a:p>
            <a:pPr algn="just"/>
            <a:endParaRPr lang="tr-TR" sz="1600" dirty="0" smtClean="0">
              <a:latin typeface="Baskerville Old Face" pitchFamily="18" charset="0"/>
            </a:endParaRPr>
          </a:p>
          <a:p>
            <a:pPr algn="just"/>
            <a:r>
              <a:rPr lang="tr-TR" sz="1600" dirty="0">
                <a:latin typeface="Baskerville Old Face" pitchFamily="18" charset="0"/>
              </a:rPr>
              <a:t>Rehberlik ve psikolojik danışma servisince hazırlanan okul rehberlik ve psikolojik danışma programını </a:t>
            </a:r>
            <a:r>
              <a:rPr lang="tr-TR" sz="1900" b="1" dirty="0">
                <a:latin typeface="Baskerville Old Face" pitchFamily="18" charset="0"/>
              </a:rPr>
              <a:t>en geç ekim ayı ilk haftasında </a:t>
            </a:r>
            <a:r>
              <a:rPr lang="tr-TR" sz="1600" dirty="0">
                <a:latin typeface="Baskerville Old Face" pitchFamily="18" charset="0"/>
              </a:rPr>
              <a:t>e-Rehberlik sistemi üzerinden onaylamak yoluyla eğitim kurumunun bağlı bulunduğu rehberlik ve araştırma merkezine ulaştırır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Okul rehberlik ve psikolojik danışma programı ile haftalık programın uygulanmasını </a:t>
            </a:r>
            <a:r>
              <a:rPr lang="tr-TR" sz="1900" b="1" dirty="0">
                <a:latin typeface="Baskerville Old Face" pitchFamily="18" charset="0"/>
              </a:rPr>
              <a:t>e-Rehberlik sistemi </a:t>
            </a:r>
            <a:r>
              <a:rPr lang="tr-TR" sz="1600" dirty="0">
                <a:latin typeface="Baskerville Old Face" pitchFamily="18" charset="0"/>
              </a:rPr>
              <a:t>üzerinden </a:t>
            </a:r>
            <a:r>
              <a:rPr lang="tr-TR" sz="1600" dirty="0" smtClean="0">
                <a:latin typeface="Baskerville Old Face" pitchFamily="18" charset="0"/>
              </a:rPr>
              <a:t>izler.</a:t>
            </a:r>
          </a:p>
          <a:p>
            <a:pPr algn="just"/>
            <a:endParaRPr lang="tr-TR" sz="1600" dirty="0" smtClean="0">
              <a:latin typeface="Baskerville Old Face" pitchFamily="18" charset="0"/>
            </a:endParaRPr>
          </a:p>
          <a:p>
            <a:pPr algn="just"/>
            <a:r>
              <a:rPr lang="tr-TR" sz="1600" dirty="0">
                <a:latin typeface="Baskerville Old Face" pitchFamily="18" charset="0"/>
              </a:rPr>
              <a:t>Rehberlik ve psikolojik danışma hizmetlerine ilişkin yürütülen çalışmaların düzenli olarak e-Rehberlik sistemine </a:t>
            </a:r>
            <a:r>
              <a:rPr lang="tr-TR" sz="1900" b="1" dirty="0">
                <a:latin typeface="Baskerville Old Face" pitchFamily="18" charset="0"/>
              </a:rPr>
              <a:t>işlenmesini takip eder</a:t>
            </a:r>
            <a:r>
              <a:rPr lang="tr-TR" sz="1600" dirty="0">
                <a:latin typeface="Baskerville Old Face" pitchFamily="18" charset="0"/>
              </a:rPr>
              <a:t>. </a:t>
            </a:r>
            <a:endParaRPr lang="tr-TR" sz="1600" dirty="0" smtClean="0">
              <a:latin typeface="Baskerville Old Face" pitchFamily="18" charset="0"/>
            </a:endParaRPr>
          </a:p>
          <a:p>
            <a:pPr algn="just"/>
            <a:endParaRPr lang="tr-TR" sz="1600" dirty="0" smtClean="0">
              <a:latin typeface="Baskerville Old Face" pitchFamily="18" charset="0"/>
            </a:endParaRPr>
          </a:p>
          <a:p>
            <a:pPr algn="just"/>
            <a:r>
              <a:rPr lang="tr-TR" sz="1600" dirty="0">
                <a:latin typeface="Baskerville Old Face" pitchFamily="18" charset="0"/>
              </a:rPr>
              <a:t>Okul sene başı öğretmenler kurulunda her sınıf için belirlenen </a:t>
            </a:r>
            <a:r>
              <a:rPr lang="tr-TR" sz="1900" b="1" dirty="0">
                <a:latin typeface="Baskerville Old Face" pitchFamily="18" charset="0"/>
              </a:rPr>
              <a:t>sınıf rehber öğretmenini </a:t>
            </a:r>
            <a:r>
              <a:rPr lang="tr-TR" sz="1600" dirty="0">
                <a:latin typeface="Baskerville Old Face" pitchFamily="18" charset="0"/>
              </a:rPr>
              <a:t>zorunlu olmadıkça </a:t>
            </a:r>
            <a:r>
              <a:rPr lang="tr-TR" sz="1900" b="1" dirty="0">
                <a:latin typeface="Baskerville Old Face" pitchFamily="18" charset="0"/>
              </a:rPr>
              <a:t>öğrencilerin mezuniyetine kadar değiştirmemeyi</a:t>
            </a:r>
            <a:r>
              <a:rPr lang="tr-TR" sz="1600" b="1" dirty="0">
                <a:latin typeface="Baskerville Old Face" pitchFamily="18" charset="0"/>
              </a:rPr>
              <a:t> </a:t>
            </a:r>
            <a:r>
              <a:rPr lang="tr-TR" sz="1600" dirty="0">
                <a:latin typeface="Baskerville Old Face" pitchFamily="18" charset="0"/>
              </a:rPr>
              <a:t>esas alarak görevlendirir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Haftalık ders çizelgesinde yer alan rehberlik uygulamalarına ayrılan saatlerde rehberlik hizmetlerinin sunulması için </a:t>
            </a:r>
            <a:r>
              <a:rPr lang="tr-TR" sz="1900" b="1" dirty="0">
                <a:latin typeface="Baskerville Old Face" pitchFamily="18" charset="0"/>
              </a:rPr>
              <a:t>gerekli tedbirleri </a:t>
            </a:r>
            <a:r>
              <a:rPr lang="tr-TR" sz="1600" dirty="0">
                <a:latin typeface="Baskerville Old Face" pitchFamily="18" charset="0"/>
              </a:rPr>
              <a:t>alır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Her yıl kasım ayı içerisinde sınıf rehber öğretmenlerinin </a:t>
            </a:r>
            <a:r>
              <a:rPr lang="tr-TR" sz="1900" b="1" dirty="0">
                <a:latin typeface="Baskerville Old Face" pitchFamily="18" charset="0"/>
              </a:rPr>
              <a:t>iş birliğinde </a:t>
            </a:r>
            <a:r>
              <a:rPr lang="tr-TR" sz="1600" dirty="0">
                <a:latin typeface="Baskerville Old Face" pitchFamily="18" charset="0"/>
              </a:rPr>
              <a:t>rehberlik ve psikolojik danışma servisince oluşturulan </a:t>
            </a:r>
            <a:r>
              <a:rPr lang="tr-TR" sz="1900" b="1" dirty="0">
                <a:latin typeface="Baskerville Old Face" pitchFamily="18" charset="0"/>
              </a:rPr>
              <a:t>okul risk haritasını </a:t>
            </a:r>
            <a:r>
              <a:rPr lang="tr-TR" sz="1600" dirty="0">
                <a:latin typeface="Baskerville Old Face" pitchFamily="18" charset="0"/>
              </a:rPr>
              <a:t>eğitim kurumunun bağlı bulunduğu rehberlik ve araştırma merkezine ulaştırır.</a:t>
            </a:r>
          </a:p>
        </p:txBody>
      </p:sp>
      <p:sp>
        <p:nvSpPr>
          <p:cNvPr id="3" name="Başlık 2"/>
          <p:cNvSpPr>
            <a:spLocks noGrp="1"/>
          </p:cNvSpPr>
          <p:nvPr>
            <p:ph type="title"/>
          </p:nvPr>
        </p:nvSpPr>
        <p:spPr/>
        <p:txBody>
          <a:bodyPr>
            <a:normAutofit/>
          </a:bodyPr>
          <a:lstStyle/>
          <a:p>
            <a:pPr algn="ctr"/>
            <a:r>
              <a:rPr lang="tr-TR" sz="2800" dirty="0" smtClean="0"/>
              <a:t>Eğitim Kurumu Müdürünün </a:t>
            </a:r>
            <a:br>
              <a:rPr lang="tr-TR" sz="2800" dirty="0" smtClean="0"/>
            </a:br>
            <a:r>
              <a:rPr lang="tr-TR" sz="2800" dirty="0" smtClean="0"/>
              <a:t>Görev, Yetki ve Sorumlulukları</a:t>
            </a:r>
            <a:endParaRPr lang="tr-TR" sz="2800" dirty="0"/>
          </a:p>
        </p:txBody>
      </p:sp>
    </p:spTree>
    <p:extLst>
      <p:ext uri="{BB962C8B-B14F-4D97-AF65-F5344CB8AC3E}">
        <p14:creationId xmlns:p14="http://schemas.microsoft.com/office/powerpoint/2010/main" val="489657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pPr algn="just"/>
            <a:r>
              <a:rPr lang="tr-TR" sz="1600" dirty="0">
                <a:latin typeface="Baskerville Old Face" pitchFamily="18" charset="0"/>
              </a:rPr>
              <a:t>Rehberlik ve psikolojik danışma hizmetleri yürütme komisyonu </a:t>
            </a:r>
            <a:r>
              <a:rPr lang="tr-TR" sz="1800" b="1" dirty="0">
                <a:latin typeface="Baskerville Old Face" pitchFamily="18" charset="0"/>
              </a:rPr>
              <a:t>toplantılarına </a:t>
            </a:r>
            <a:r>
              <a:rPr lang="tr-TR" sz="1800" b="1" dirty="0" smtClean="0">
                <a:latin typeface="Baskerville Old Face" pitchFamily="18" charset="0"/>
              </a:rPr>
              <a:t>katılır.</a:t>
            </a:r>
            <a:endParaRPr lang="tr-TR" sz="1600" b="1" dirty="0" smtClean="0">
              <a:latin typeface="Baskerville Old Face" pitchFamily="18" charset="0"/>
            </a:endParaRPr>
          </a:p>
          <a:p>
            <a:pPr algn="just"/>
            <a:endParaRPr lang="tr-TR" sz="1600" dirty="0" smtClean="0">
              <a:latin typeface="Baskerville Old Face" pitchFamily="18" charset="0"/>
            </a:endParaRPr>
          </a:p>
          <a:p>
            <a:pPr algn="just"/>
            <a:r>
              <a:rPr lang="tr-TR" sz="1600" dirty="0">
                <a:latin typeface="Baskerville Old Face" pitchFamily="18" charset="0"/>
              </a:rPr>
              <a:t>Rehberlik ve psikolojik danışma hizmetlerinin nitelikli bir şekilde yürütülebilmesi için öğrencilerin devam durumu, başarı durumu, sosyal kulüp çalışmaları gibi </a:t>
            </a:r>
            <a:r>
              <a:rPr lang="tr-TR" sz="1800" b="1" dirty="0">
                <a:latin typeface="Baskerville Old Face" pitchFamily="18" charset="0"/>
              </a:rPr>
              <a:t>bilgi ve belgeleri rehberlik ve psikolojik danışma servisi ile </a:t>
            </a:r>
            <a:r>
              <a:rPr lang="tr-TR" sz="1800" b="1" dirty="0" smtClean="0">
                <a:latin typeface="Baskerville Old Face" pitchFamily="18" charset="0"/>
              </a:rPr>
              <a:t>paylaşır.</a:t>
            </a:r>
            <a:endParaRPr lang="tr-TR" sz="1600" b="1" dirty="0" smtClean="0">
              <a:latin typeface="Baskerville Old Face" pitchFamily="18" charset="0"/>
            </a:endParaRPr>
          </a:p>
          <a:p>
            <a:pPr algn="just"/>
            <a:endParaRPr lang="tr-TR" sz="1600" dirty="0" smtClean="0">
              <a:latin typeface="Baskerville Old Face" pitchFamily="18" charset="0"/>
            </a:endParaRPr>
          </a:p>
          <a:p>
            <a:pPr algn="just"/>
            <a:r>
              <a:rPr lang="tr-TR" sz="1600" dirty="0">
                <a:latin typeface="Baskerville Old Face" pitchFamily="18" charset="0"/>
              </a:rPr>
              <a:t>c) Eğitim kurumu müdürünün vereceği rehberlik ve psikolojik danışma hizmetleriyle ilgili </a:t>
            </a:r>
            <a:r>
              <a:rPr lang="tr-TR" sz="1800" b="1" dirty="0">
                <a:latin typeface="Baskerville Old Face" pitchFamily="18" charset="0"/>
              </a:rPr>
              <a:t>diğer görevleri yapar</a:t>
            </a:r>
            <a:r>
              <a:rPr lang="tr-TR" sz="1600" dirty="0">
                <a:latin typeface="Baskerville Old Face" pitchFamily="18" charset="0"/>
              </a:rPr>
              <a:t>. </a:t>
            </a:r>
            <a:endParaRPr lang="tr-TR" sz="1600" dirty="0" smtClean="0">
              <a:latin typeface="Baskerville Old Face" pitchFamily="18" charset="0"/>
            </a:endParaRPr>
          </a:p>
          <a:p>
            <a:pPr algn="just"/>
            <a:endParaRPr lang="tr-TR" sz="1600" dirty="0">
              <a:latin typeface="Baskerville Old Face" pitchFamily="18" charset="0"/>
            </a:endParaRPr>
          </a:p>
        </p:txBody>
      </p:sp>
      <p:sp>
        <p:nvSpPr>
          <p:cNvPr id="3" name="Başlık 2"/>
          <p:cNvSpPr>
            <a:spLocks noGrp="1"/>
          </p:cNvSpPr>
          <p:nvPr>
            <p:ph type="title"/>
          </p:nvPr>
        </p:nvSpPr>
        <p:spPr/>
        <p:txBody>
          <a:bodyPr>
            <a:normAutofit/>
          </a:bodyPr>
          <a:lstStyle/>
          <a:p>
            <a:pPr algn="ctr"/>
            <a:r>
              <a:rPr lang="tr-TR" sz="2800" dirty="0" smtClean="0"/>
              <a:t>Müdür Yardımcılarının </a:t>
            </a:r>
            <a:br>
              <a:rPr lang="tr-TR" sz="2800" dirty="0" smtClean="0"/>
            </a:br>
            <a:r>
              <a:rPr lang="tr-TR" sz="2800" dirty="0" smtClean="0"/>
              <a:t>Görev, Yetki ve Sorumlulukları</a:t>
            </a:r>
            <a:endParaRPr lang="tr-TR" sz="2800" dirty="0"/>
          </a:p>
        </p:txBody>
      </p:sp>
    </p:spTree>
    <p:extLst>
      <p:ext uri="{BB962C8B-B14F-4D97-AF65-F5344CB8AC3E}">
        <p14:creationId xmlns:p14="http://schemas.microsoft.com/office/powerpoint/2010/main" val="241993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pPr algn="just"/>
            <a:r>
              <a:rPr lang="tr-TR" sz="1600" dirty="0">
                <a:latin typeface="Baskerville Old Face" pitchFamily="18" charset="0"/>
              </a:rPr>
              <a:t>Sınıf rehberlik programı kapsamında rehberlik alanında </a:t>
            </a:r>
            <a:r>
              <a:rPr lang="tr-TR" sz="1700" b="1" dirty="0">
                <a:latin typeface="Baskerville Old Face" pitchFamily="18" charset="0"/>
              </a:rPr>
              <a:t>özel bilgi ve beceri gerektiren etkinlikleri uygular. </a:t>
            </a:r>
            <a:endParaRPr lang="tr-TR" sz="1700" b="1" dirty="0" smtClean="0">
              <a:latin typeface="Baskerville Old Face" pitchFamily="18" charset="0"/>
            </a:endParaRPr>
          </a:p>
          <a:p>
            <a:pPr algn="just"/>
            <a:endParaRPr lang="tr-TR" sz="1600" dirty="0" smtClean="0">
              <a:latin typeface="Baskerville Old Face" pitchFamily="18" charset="0"/>
            </a:endParaRPr>
          </a:p>
          <a:p>
            <a:pPr algn="just"/>
            <a:r>
              <a:rPr lang="tr-TR" sz="1600" dirty="0">
                <a:latin typeface="Baskerville Old Face" pitchFamily="18" charset="0"/>
              </a:rPr>
              <a:t>Bireyi tanıma çalışmaları kapsamında </a:t>
            </a:r>
            <a:r>
              <a:rPr lang="tr-TR" sz="1700" b="1" dirty="0">
                <a:latin typeface="Baskerville Old Face" pitchFamily="18" charset="0"/>
              </a:rPr>
              <a:t>bireyi tanıma tekniklerini</a:t>
            </a:r>
            <a:r>
              <a:rPr lang="tr-TR" sz="1600" dirty="0">
                <a:latin typeface="Baskerville Old Face" pitchFamily="18" charset="0"/>
              </a:rPr>
              <a:t> uygular, değerlendirmelerini </a:t>
            </a:r>
            <a:r>
              <a:rPr lang="tr-TR" sz="1600" dirty="0" err="1" smtClean="0">
                <a:latin typeface="Baskerville Old Face" pitchFamily="18" charset="0"/>
              </a:rPr>
              <a:t>raporlaştırarak</a:t>
            </a:r>
            <a:r>
              <a:rPr lang="tr-TR" sz="1600" dirty="0" smtClean="0">
                <a:latin typeface="Baskerville Old Face" pitchFamily="18" charset="0"/>
              </a:rPr>
              <a:t> </a:t>
            </a:r>
            <a:r>
              <a:rPr lang="tr-TR" sz="1600" dirty="0">
                <a:latin typeface="Baskerville Old Face" pitchFamily="18" charset="0"/>
              </a:rPr>
              <a:t>öğrencilere geribildirimde bulunur ve </a:t>
            </a:r>
            <a:r>
              <a:rPr lang="tr-TR" sz="1700" b="1" dirty="0">
                <a:latin typeface="Baskerville Old Face" pitchFamily="18" charset="0"/>
              </a:rPr>
              <a:t>ilgililerle paylaşır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700" b="1" dirty="0">
                <a:latin typeface="Baskerville Old Face" pitchFamily="18" charset="0"/>
              </a:rPr>
              <a:t>Bilgi verme çalışmaları </a:t>
            </a:r>
            <a:r>
              <a:rPr lang="tr-TR" sz="1600" dirty="0">
                <a:latin typeface="Baskerville Old Face" pitchFamily="18" charset="0"/>
              </a:rPr>
              <a:t>kapsamında öğrencilerin sosyal duygusal, akademik ve kariyer gelişim alanlarında ihtiyaç duydukları bilgileri bireysel çalışmalar, grup çalışmaları veya yayın hazırlama yoluyla öğrencilerle </a:t>
            </a:r>
            <a:r>
              <a:rPr lang="tr-TR" sz="1600" dirty="0" smtClean="0">
                <a:latin typeface="Baskerville Old Face" pitchFamily="18" charset="0"/>
              </a:rPr>
              <a:t>paylaşır.</a:t>
            </a:r>
          </a:p>
          <a:p>
            <a:pPr algn="just"/>
            <a:endParaRPr lang="tr-TR" sz="1600" dirty="0" smtClean="0">
              <a:latin typeface="Baskerville Old Face" pitchFamily="18" charset="0"/>
            </a:endParaRPr>
          </a:p>
          <a:p>
            <a:pPr algn="just"/>
            <a:r>
              <a:rPr lang="tr-TR" sz="1600" dirty="0">
                <a:latin typeface="Baskerville Old Face" pitchFamily="18" charset="0"/>
              </a:rPr>
              <a:t>Yöneltme ve izleme çalışmaları kapsamında bireyi tanıma ve bilgi verme hizmeti sunarak öğrenciyi kendine uygun olan eğitim kurumuna, alana, dala, staja, işe, mesleğe, okul içi ya da okul dışı sosyal ve kültürel etkinliklere </a:t>
            </a:r>
            <a:r>
              <a:rPr lang="tr-TR" sz="1700" b="1" dirty="0">
                <a:latin typeface="Baskerville Old Face" pitchFamily="18" charset="0"/>
              </a:rPr>
              <a:t>yöneltir ve öğrencinin gelişimini izler. </a:t>
            </a:r>
            <a:r>
              <a:rPr lang="tr-TR" sz="1600" dirty="0">
                <a:latin typeface="Baskerville Old Face" pitchFamily="18" charset="0"/>
              </a:rPr>
              <a:t>Merkezî sınavlara ait </a:t>
            </a:r>
            <a:r>
              <a:rPr lang="tr-TR" sz="1700" b="1" dirty="0">
                <a:latin typeface="Baskerville Old Face" pitchFamily="18" charset="0"/>
              </a:rPr>
              <a:t>tercih dönemlerinde</a:t>
            </a:r>
            <a:r>
              <a:rPr lang="tr-TR" sz="1600" dirty="0">
                <a:latin typeface="Baskerville Old Face" pitchFamily="18" charset="0"/>
              </a:rPr>
              <a:t> görev alır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Öğrencilerin sosyal duygusal, akademik ve kariyer gelişimlerinin desteklenmesi, kendilerini keşfetmeleri, duygusal, düşünsel, davranışsal düzeyde kapasitelerinin güçlendirilmesi, iyileştirme ve geliştirme amacıyla formasyonu uygun olan rehber öğretmen/psikolojik danışman </a:t>
            </a:r>
            <a:r>
              <a:rPr lang="tr-TR" sz="1700" b="1" dirty="0">
                <a:latin typeface="Baskerville Old Face" pitchFamily="18" charset="0"/>
              </a:rPr>
              <a:t>bireysel ve grupla psikolojik danışma yapar.</a:t>
            </a:r>
          </a:p>
        </p:txBody>
      </p:sp>
      <p:sp>
        <p:nvSpPr>
          <p:cNvPr id="3" name="Başlık 2"/>
          <p:cNvSpPr>
            <a:spLocks noGrp="1"/>
          </p:cNvSpPr>
          <p:nvPr>
            <p:ph type="title"/>
          </p:nvPr>
        </p:nvSpPr>
        <p:spPr/>
        <p:txBody>
          <a:bodyPr>
            <a:normAutofit/>
          </a:bodyPr>
          <a:lstStyle/>
          <a:p>
            <a:pPr algn="ctr"/>
            <a:r>
              <a:rPr lang="tr-TR" sz="2400" dirty="0" smtClean="0"/>
              <a:t>Rehber Öğretmen/Psikolojik Danışmanların Görevleri</a:t>
            </a:r>
            <a:endParaRPr lang="tr-TR" sz="2400" dirty="0"/>
          </a:p>
        </p:txBody>
      </p:sp>
    </p:spTree>
    <p:extLst>
      <p:ext uri="{BB962C8B-B14F-4D97-AF65-F5344CB8AC3E}">
        <p14:creationId xmlns:p14="http://schemas.microsoft.com/office/powerpoint/2010/main" val="4077097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pPr algn="just"/>
            <a:r>
              <a:rPr lang="tr-TR" sz="1600" dirty="0">
                <a:latin typeface="Baskerville Old Face" pitchFamily="18" charset="0"/>
              </a:rPr>
              <a:t>Doğal afetler ile kaza, ihmal, istismar, intihar, şiddet, savaş, göç ve salgın hastalıklar gibi zorlu yaşam olaylarında öğrenci, aile ve öğretmenlere </a:t>
            </a:r>
            <a:r>
              <a:rPr lang="tr-TR" sz="1700" b="1" dirty="0" smtClean="0">
                <a:latin typeface="Baskerville Old Face" pitchFamily="18" charset="0"/>
              </a:rPr>
              <a:t>psikolojik ve sosyal destek sağlar. </a:t>
            </a:r>
            <a:endParaRPr lang="tr-TR" sz="1600" b="1" dirty="0" smtClean="0">
              <a:latin typeface="Baskerville Old Face" pitchFamily="18" charset="0"/>
            </a:endParaRPr>
          </a:p>
          <a:p>
            <a:pPr algn="just"/>
            <a:endParaRPr lang="tr-TR" sz="1600" dirty="0" smtClean="0">
              <a:latin typeface="Baskerville Old Face" pitchFamily="18" charset="0"/>
            </a:endParaRPr>
          </a:p>
          <a:p>
            <a:pPr algn="just"/>
            <a:r>
              <a:rPr lang="tr-TR" sz="1600" dirty="0">
                <a:latin typeface="Baskerville Old Face" pitchFamily="18" charset="0"/>
              </a:rPr>
              <a:t>Hakkında </a:t>
            </a:r>
            <a:r>
              <a:rPr lang="tr-TR" sz="1700" b="1" dirty="0">
                <a:latin typeface="Baskerville Old Face" pitchFamily="18" charset="0"/>
              </a:rPr>
              <a:t>danışmanlık tedbir kararı</a:t>
            </a:r>
            <a:r>
              <a:rPr lang="tr-TR" sz="1600" dirty="0">
                <a:latin typeface="Baskerville Old Face" pitchFamily="18" charset="0"/>
              </a:rPr>
              <a:t> verilen çocuğa ve çocuğun bakımından sorumlu kişilere hizmet </a:t>
            </a:r>
            <a:r>
              <a:rPr lang="tr-TR" sz="1600" dirty="0" smtClean="0">
                <a:latin typeface="Baskerville Old Face" pitchFamily="18" charset="0"/>
              </a:rPr>
              <a:t>sunar.</a:t>
            </a:r>
          </a:p>
          <a:p>
            <a:pPr algn="just"/>
            <a:endParaRPr lang="tr-TR" sz="1600" dirty="0" smtClean="0">
              <a:latin typeface="Baskerville Old Face" pitchFamily="18" charset="0"/>
            </a:endParaRPr>
          </a:p>
          <a:p>
            <a:pPr algn="just"/>
            <a:r>
              <a:rPr lang="tr-TR" sz="1600" dirty="0">
                <a:latin typeface="Baskerville Old Face" pitchFamily="18" charset="0"/>
              </a:rPr>
              <a:t>Sevk çalışmaları kapsamında bireyin, rehberlik ve psikolojik danışma hizmetlerinin müdahale alanı ya da rehber öğretmen/psikolojik danışmanın mesleki yeterlikleri dışında kalan bir uzmanlık alanında yardıma ihtiyaç duyması durumunda, bireyi </a:t>
            </a:r>
            <a:r>
              <a:rPr lang="tr-TR" sz="1700" b="1" dirty="0">
                <a:latin typeface="Baskerville Old Face" pitchFamily="18" charset="0"/>
              </a:rPr>
              <a:t>yardım alabileceği </a:t>
            </a:r>
            <a:r>
              <a:rPr lang="tr-TR" sz="1600" dirty="0">
                <a:latin typeface="Baskerville Old Face" pitchFamily="18" charset="0"/>
              </a:rPr>
              <a:t>düşünülen daha yetkin uzman kişi, kurum veya kuruluşlara </a:t>
            </a:r>
            <a:r>
              <a:rPr lang="tr-TR" sz="1700" b="1" dirty="0">
                <a:latin typeface="Baskerville Old Face" pitchFamily="18" charset="0"/>
              </a:rPr>
              <a:t>yönlendirir</a:t>
            </a:r>
            <a:r>
              <a:rPr lang="tr-TR" sz="1700" b="1"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Müşavirlik hizmetleri kapsamında, öğrencinin gelişimini desteklemek için öğretmen, veli, yönetici ve okul içerisinde öğrenci ile iletişimde olan diğer kişilere kendilerini geliştirmeleri, ortak ve yeterli bir rehberlik anlayışı kazanmaları amacıyla çalışmalar yürütür. Sınıf rehberlik programlarının hazırlanmasında, uygulanmasında, sınıf içi rehberlik uygulamalarının geliştirilmesinde sınıf rehber öğretmenlerine </a:t>
            </a:r>
            <a:r>
              <a:rPr lang="tr-TR" sz="1700" b="1" dirty="0">
                <a:latin typeface="Baskerville Old Face" pitchFamily="18" charset="0"/>
              </a:rPr>
              <a:t>müşavirlik</a:t>
            </a:r>
            <a:r>
              <a:rPr lang="tr-TR" sz="1600" dirty="0">
                <a:latin typeface="Baskerville Old Face" pitchFamily="18" charset="0"/>
              </a:rPr>
              <a:t> eder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Okul rehberlik ve psikolojik danışma programını rehberlik ve araştırma merkezine iletilmek üzere </a:t>
            </a:r>
            <a:r>
              <a:rPr lang="tr-TR" sz="1700" b="1" dirty="0">
                <a:latin typeface="Baskerville Old Face" pitchFamily="18" charset="0"/>
              </a:rPr>
              <a:t>en geç ekim ayının ilk haftasında </a:t>
            </a:r>
            <a:r>
              <a:rPr lang="tr-TR" sz="1600" dirty="0">
                <a:latin typeface="Baskerville Old Face" pitchFamily="18" charset="0"/>
              </a:rPr>
              <a:t>e-Rehberlik sistemi üzerinden </a:t>
            </a:r>
            <a:r>
              <a:rPr lang="tr-TR" sz="1600" dirty="0" smtClean="0">
                <a:latin typeface="Baskerville Old Face" pitchFamily="18" charset="0"/>
              </a:rPr>
              <a:t>hazırlar.</a:t>
            </a:r>
            <a:endParaRPr lang="tr-TR" sz="1600" dirty="0">
              <a:latin typeface="Baskerville Old Face" pitchFamily="18" charset="0"/>
            </a:endParaRPr>
          </a:p>
        </p:txBody>
      </p:sp>
      <p:sp>
        <p:nvSpPr>
          <p:cNvPr id="3" name="Başlık 2"/>
          <p:cNvSpPr>
            <a:spLocks noGrp="1"/>
          </p:cNvSpPr>
          <p:nvPr>
            <p:ph type="title"/>
          </p:nvPr>
        </p:nvSpPr>
        <p:spPr/>
        <p:txBody>
          <a:bodyPr>
            <a:normAutofit/>
          </a:bodyPr>
          <a:lstStyle/>
          <a:p>
            <a:pPr algn="ctr"/>
            <a:r>
              <a:rPr lang="tr-TR" sz="2400" dirty="0" smtClean="0"/>
              <a:t>Rehber Öğretmen/Psikolojik Danışmanların Görevleri</a:t>
            </a:r>
            <a:endParaRPr lang="tr-TR" sz="2400" dirty="0"/>
          </a:p>
        </p:txBody>
      </p:sp>
    </p:spTree>
    <p:extLst>
      <p:ext uri="{BB962C8B-B14F-4D97-AF65-F5344CB8AC3E}">
        <p14:creationId xmlns:p14="http://schemas.microsoft.com/office/powerpoint/2010/main" val="928902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1800" b="1" dirty="0">
                <a:latin typeface="Baskerville Old Face" pitchFamily="18" charset="0"/>
              </a:rPr>
              <a:t>Her yıl kasım ayı içerisinde </a:t>
            </a:r>
            <a:r>
              <a:rPr lang="tr-TR" sz="1600" dirty="0">
                <a:latin typeface="Baskerville Old Face" pitchFamily="18" charset="0"/>
              </a:rPr>
              <a:t>sınıf rehber öğretmenleri tarafından bir örneği rehberlik ve psikolojik danışma servisine iletilen risk altındaki öğrencilere ait verileri birleştirerek eğitim kurumuna ait </a:t>
            </a:r>
            <a:r>
              <a:rPr lang="tr-TR" sz="1800" b="1" dirty="0">
                <a:latin typeface="Baskerville Old Face" pitchFamily="18" charset="0"/>
              </a:rPr>
              <a:t>risk haritasını oluşturur</a:t>
            </a:r>
            <a:r>
              <a:rPr lang="tr-TR" sz="1800" b="1" dirty="0" smtClean="0">
                <a:latin typeface="Baskerville Old Face" pitchFamily="18" charset="0"/>
              </a:rPr>
              <a:t>.</a:t>
            </a:r>
          </a:p>
          <a:p>
            <a:pPr algn="just"/>
            <a:r>
              <a:rPr lang="tr-TR" sz="1600" dirty="0">
                <a:latin typeface="Baskerville Old Face" pitchFamily="18" charset="0"/>
              </a:rPr>
              <a:t>Okul rehberlik ve psikolojik danışma programı kapsamında gerçekleştirilen çalışmaları </a:t>
            </a:r>
            <a:r>
              <a:rPr lang="tr-TR" sz="1800" b="1" dirty="0" smtClean="0">
                <a:latin typeface="Baskerville Old Face" pitchFamily="18" charset="0"/>
              </a:rPr>
              <a:t>e-Rehberlik </a:t>
            </a:r>
            <a:r>
              <a:rPr lang="tr-TR" sz="1800" b="1" dirty="0">
                <a:latin typeface="Baskerville Old Face" pitchFamily="18" charset="0"/>
              </a:rPr>
              <a:t>sistemine işler</a:t>
            </a:r>
            <a:r>
              <a:rPr lang="tr-TR" sz="1600" dirty="0">
                <a:latin typeface="Baskerville Old Face" pitchFamily="18" charset="0"/>
              </a:rPr>
              <a:t>. Danışma sürecinde </a:t>
            </a:r>
            <a:r>
              <a:rPr lang="tr-TR" sz="1800" b="1" dirty="0">
                <a:latin typeface="Baskerville Old Face" pitchFamily="18" charset="0"/>
              </a:rPr>
              <a:t>danışan dosyası</a:t>
            </a:r>
            <a:r>
              <a:rPr lang="tr-TR" sz="1600" dirty="0">
                <a:latin typeface="Baskerville Old Face" pitchFamily="18" charset="0"/>
              </a:rPr>
              <a:t> aracılığı ile gerekli </a:t>
            </a:r>
            <a:r>
              <a:rPr lang="tr-TR" sz="1800" b="1" dirty="0">
                <a:latin typeface="Baskerville Old Face" pitchFamily="18" charset="0"/>
              </a:rPr>
              <a:t>kayıtları tutar</a:t>
            </a:r>
            <a:r>
              <a:rPr lang="tr-TR" sz="1600" dirty="0">
                <a:latin typeface="Baskerville Old Face" pitchFamily="18" charset="0"/>
              </a:rPr>
              <a:t>. Elektronik ortama işlenmesi mümkün olmayan çalışmaları dosyalar ve usulüne uygun olarak saklar</a:t>
            </a:r>
            <a:r>
              <a:rPr lang="tr-TR" sz="1600" dirty="0" smtClean="0">
                <a:latin typeface="Baskerville Old Face" pitchFamily="18" charset="0"/>
              </a:rPr>
              <a:t>.</a:t>
            </a:r>
          </a:p>
          <a:p>
            <a:pPr algn="just"/>
            <a:r>
              <a:rPr lang="tr-TR" sz="1600" dirty="0">
                <a:latin typeface="Baskerville Old Face" pitchFamily="18" charset="0"/>
              </a:rPr>
              <a:t>Okul rehberlik ve psikolojik danışma programını ders yılı boyunca sınıf rehber öğretmenleri, öğretmenler ve eğitim kurumu yöneticileri ile iş birliği içerisinde uygular ve programın etkililiğini </a:t>
            </a:r>
            <a:r>
              <a:rPr lang="tr-TR" sz="1800" b="1" dirty="0">
                <a:latin typeface="Baskerville Old Face" pitchFamily="18" charset="0"/>
              </a:rPr>
              <a:t>ders yılı sonunda </a:t>
            </a:r>
            <a:r>
              <a:rPr lang="tr-TR" sz="1800" b="1" dirty="0" smtClean="0">
                <a:latin typeface="Baskerville Old Face" pitchFamily="18" charset="0"/>
              </a:rPr>
              <a:t>değerlendirir</a:t>
            </a:r>
            <a:r>
              <a:rPr lang="tr-TR" sz="1600" dirty="0" smtClean="0">
                <a:latin typeface="Baskerville Old Face" pitchFamily="18" charset="0"/>
              </a:rPr>
              <a:t>.</a:t>
            </a:r>
          </a:p>
          <a:p>
            <a:pPr algn="just"/>
            <a:r>
              <a:rPr lang="tr-TR" sz="1600" dirty="0">
                <a:latin typeface="Baskerville Old Face" pitchFamily="18" charset="0"/>
              </a:rPr>
              <a:t>Araştırma ve proje çalışmaları kapsamında, sunduğu hizmetlerin etkililiğini ve verimliliğini artırmak amacıyla </a:t>
            </a:r>
            <a:r>
              <a:rPr lang="tr-TR" sz="1800" b="1" dirty="0">
                <a:latin typeface="Baskerville Old Face" pitchFamily="18" charset="0"/>
              </a:rPr>
              <a:t>araştırma, izleme ve değerlendirme çalışmaları yapar</a:t>
            </a:r>
            <a:r>
              <a:rPr lang="tr-TR" sz="1600" dirty="0">
                <a:latin typeface="Baskerville Old Face" pitchFamily="18" charset="0"/>
              </a:rPr>
              <a:t>. Gerektiğinde eğitim kurumunda yürütülen </a:t>
            </a:r>
            <a:r>
              <a:rPr lang="tr-TR" sz="1800" b="1" dirty="0">
                <a:latin typeface="Baskerville Old Face" pitchFamily="18" charset="0"/>
              </a:rPr>
              <a:t>proje çalışmalarına katılır</a:t>
            </a:r>
            <a:r>
              <a:rPr lang="tr-TR" sz="1600" dirty="0">
                <a:latin typeface="Baskerville Old Face" pitchFamily="18" charset="0"/>
              </a:rPr>
              <a:t>. </a:t>
            </a:r>
            <a:endParaRPr lang="tr-TR" sz="1600" dirty="0" smtClean="0">
              <a:latin typeface="Baskerville Old Face" pitchFamily="18" charset="0"/>
            </a:endParaRPr>
          </a:p>
          <a:p>
            <a:pPr algn="just"/>
            <a:endParaRPr lang="tr-TR" sz="1600" dirty="0">
              <a:latin typeface="Baskerville Old Face" pitchFamily="18" charset="0"/>
            </a:endParaRPr>
          </a:p>
        </p:txBody>
      </p:sp>
      <p:sp>
        <p:nvSpPr>
          <p:cNvPr id="3" name="Başlık 2"/>
          <p:cNvSpPr>
            <a:spLocks noGrp="1"/>
          </p:cNvSpPr>
          <p:nvPr>
            <p:ph type="title"/>
          </p:nvPr>
        </p:nvSpPr>
        <p:spPr/>
        <p:txBody>
          <a:bodyPr>
            <a:normAutofit/>
          </a:bodyPr>
          <a:lstStyle/>
          <a:p>
            <a:pPr algn="ctr"/>
            <a:r>
              <a:rPr lang="tr-TR" sz="2400" dirty="0" smtClean="0"/>
              <a:t>Rehber Öğretmen/Psikolojik Danışmanların Görevleri</a:t>
            </a:r>
            <a:endParaRPr lang="tr-TR" sz="2400" dirty="0"/>
          </a:p>
        </p:txBody>
      </p:sp>
    </p:spTree>
    <p:extLst>
      <p:ext uri="{BB962C8B-B14F-4D97-AF65-F5344CB8AC3E}">
        <p14:creationId xmlns:p14="http://schemas.microsoft.com/office/powerpoint/2010/main" val="1026852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1600" dirty="0">
                <a:latin typeface="Baskerville Old Face" pitchFamily="18" charset="0"/>
              </a:rPr>
              <a:t>İş birliği kapsamında, doğal üyesi olduğu kurul ve komisyonlara katılır, rehberlik ve psikolojik danışma hizmetlerine ilişkin görevlerini yerine getirir. </a:t>
            </a:r>
            <a:r>
              <a:rPr lang="tr-TR" sz="1800" b="1" dirty="0">
                <a:latin typeface="Baskerville Old Face" pitchFamily="18" charset="0"/>
              </a:rPr>
              <a:t>Rehberlik ve araştırma merkezleri </a:t>
            </a:r>
            <a:r>
              <a:rPr lang="tr-TR" sz="1600" dirty="0">
                <a:latin typeface="Baskerville Old Face" pitchFamily="18" charset="0"/>
              </a:rPr>
              <a:t>tarafından düzenlenen </a:t>
            </a:r>
            <a:r>
              <a:rPr lang="tr-TR" sz="1800" b="1" dirty="0">
                <a:latin typeface="Baskerville Old Face" pitchFamily="18" charset="0"/>
              </a:rPr>
              <a:t>toplantı, eğitim etkinlikleri, proje ve ekip çalışmalarına katılır. </a:t>
            </a:r>
            <a:r>
              <a:rPr lang="tr-TR" sz="1600" dirty="0">
                <a:latin typeface="Baskerville Old Face" pitchFamily="18" charset="0"/>
              </a:rPr>
              <a:t>Öğrencilerin gelişimsel ihtiyaç ya da sorunlarına yönelik olarak ortak bir amaç ve sorumluluk çerçevesinde veli, öğretmen, idareci, diğer kişi ve kurumlarla iş birliği yapar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Ders saatinde bireysel veya grupla yürütülen çalışmalarda öğrencinin devamsız görünmemesi için </a:t>
            </a:r>
            <a:r>
              <a:rPr lang="tr-TR" sz="1800" b="1" dirty="0">
                <a:latin typeface="Baskerville Old Face" pitchFamily="18" charset="0"/>
              </a:rPr>
              <a:t>okul yönetimi ve ders öğretmeniyle iş birliği</a:t>
            </a:r>
            <a:r>
              <a:rPr lang="tr-TR" sz="1600" dirty="0">
                <a:latin typeface="Baskerville Old Face" pitchFamily="18" charset="0"/>
              </a:rPr>
              <a:t> yaparak gerekli tedbirleri alır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Okul rehberlik ve psikolojik danışma programının etkililiğini artırmak, mesleki bilgi ve becerileri geliştirmek, mesleğine ilişkin güncel gelişmeleri izleyerek daha nitelikli hizmet sunmak için </a:t>
            </a:r>
            <a:r>
              <a:rPr lang="tr-TR" sz="1800" b="1" dirty="0">
                <a:latin typeface="Baskerville Old Face" pitchFamily="18" charset="0"/>
              </a:rPr>
              <a:t>bilimsel kongre, konferans, panel ve hizmet içi eğitimlere katılır, gerektiğinde hizmet içi eğitim verir.</a:t>
            </a:r>
          </a:p>
        </p:txBody>
      </p:sp>
      <p:sp>
        <p:nvSpPr>
          <p:cNvPr id="3" name="Başlık 2"/>
          <p:cNvSpPr>
            <a:spLocks noGrp="1"/>
          </p:cNvSpPr>
          <p:nvPr>
            <p:ph type="title"/>
          </p:nvPr>
        </p:nvSpPr>
        <p:spPr/>
        <p:txBody>
          <a:bodyPr>
            <a:normAutofit/>
          </a:bodyPr>
          <a:lstStyle/>
          <a:p>
            <a:pPr algn="ctr"/>
            <a:r>
              <a:rPr lang="tr-TR" sz="2400" dirty="0" smtClean="0"/>
              <a:t>Rehber Öğretmen/Psikolojik Danışmanların Görevleri</a:t>
            </a:r>
            <a:endParaRPr lang="tr-TR" sz="2400" dirty="0"/>
          </a:p>
        </p:txBody>
      </p:sp>
    </p:spTree>
    <p:extLst>
      <p:ext uri="{BB962C8B-B14F-4D97-AF65-F5344CB8AC3E}">
        <p14:creationId xmlns:p14="http://schemas.microsoft.com/office/powerpoint/2010/main" val="1918607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pPr algn="just"/>
            <a:r>
              <a:rPr lang="tr-TR" sz="1600" dirty="0">
                <a:latin typeface="Baskerville Old Face" pitchFamily="18" charset="0"/>
              </a:rPr>
              <a:t>Sınıf rehberlik planını okul rehberlik ve psikolojik danışma programı ile sınıf rehberlik programı çerçevesinde hazırlayarak </a:t>
            </a:r>
            <a:r>
              <a:rPr lang="tr-TR" sz="1700" b="1" dirty="0">
                <a:latin typeface="Baskerville Old Face" pitchFamily="18" charset="0"/>
              </a:rPr>
              <a:t>en geç ekim ayının ikinci haftasında </a:t>
            </a:r>
            <a:r>
              <a:rPr lang="tr-TR" sz="1600" dirty="0">
                <a:latin typeface="Baskerville Old Face" pitchFamily="18" charset="0"/>
              </a:rPr>
              <a:t>eğitim kurumu müdürüne onaylatır. Sınıf rehberlik planının bir örneğini rehberlik ve psikolojik danışma servisi ile paylaşır. Plan dâhilinde uygulamalarını gerçekleştirir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Sınıf rehberlik programı kapsamındaki </a:t>
            </a:r>
            <a:r>
              <a:rPr lang="tr-TR" sz="1700" b="1" dirty="0">
                <a:latin typeface="Baskerville Old Face" pitchFamily="18" charset="0"/>
              </a:rPr>
              <a:t>etkinlikleri sınıfında uygular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Öğrencilerinin rehberlik ve psikolojik danışma hizmetlerine </a:t>
            </a:r>
            <a:r>
              <a:rPr lang="tr-TR" sz="1700" b="1" dirty="0">
                <a:latin typeface="Baskerville Old Face" pitchFamily="18" charset="0"/>
              </a:rPr>
              <a:t>ilişkin ihtiyaçlarını belirleyerek </a:t>
            </a:r>
            <a:r>
              <a:rPr lang="tr-TR" sz="1600" dirty="0">
                <a:latin typeface="Baskerville Old Face" pitchFamily="18" charset="0"/>
              </a:rPr>
              <a:t>okul rehberlik ve psikolojik danışma programına yansıtılmak üzere rehberlik ve psikolojik danışma servisine </a:t>
            </a:r>
            <a:r>
              <a:rPr lang="tr-TR" sz="1600" dirty="0" smtClean="0">
                <a:latin typeface="Baskerville Old Face" pitchFamily="18" charset="0"/>
              </a:rPr>
              <a:t>iletir.</a:t>
            </a:r>
          </a:p>
          <a:p>
            <a:pPr algn="just"/>
            <a:endParaRPr lang="tr-TR" sz="1600" dirty="0" smtClean="0">
              <a:latin typeface="Baskerville Old Face" pitchFamily="18" charset="0"/>
            </a:endParaRPr>
          </a:p>
          <a:p>
            <a:pPr algn="just"/>
            <a:r>
              <a:rPr lang="tr-TR" sz="1600" dirty="0">
                <a:latin typeface="Baskerville Old Face" pitchFamily="18" charset="0"/>
              </a:rPr>
              <a:t>Okul rehberlik ve psikolojik danışma programının hedeflerine ilişkin etkinliklerde </a:t>
            </a:r>
            <a:r>
              <a:rPr lang="tr-TR" sz="1700" b="1" dirty="0">
                <a:latin typeface="Baskerville Old Face" pitchFamily="18" charset="0"/>
              </a:rPr>
              <a:t>rehberlik ve psikolojik danışma servisiyle iş birliği yapar. </a:t>
            </a:r>
            <a:endParaRPr lang="tr-TR" sz="1700" b="1" dirty="0" smtClean="0">
              <a:latin typeface="Baskerville Old Face" pitchFamily="18" charset="0"/>
            </a:endParaRPr>
          </a:p>
          <a:p>
            <a:pPr algn="just"/>
            <a:endParaRPr lang="tr-TR" sz="1600" dirty="0" smtClean="0">
              <a:latin typeface="Baskerville Old Face" pitchFamily="18" charset="0"/>
            </a:endParaRPr>
          </a:p>
          <a:p>
            <a:pPr algn="just"/>
            <a:r>
              <a:rPr lang="tr-TR" sz="1700" b="1" dirty="0">
                <a:latin typeface="Baskerville Old Face" pitchFamily="18" charset="0"/>
              </a:rPr>
              <a:t>Her yıl kasım ayı içerisinde </a:t>
            </a:r>
            <a:r>
              <a:rPr lang="tr-TR" sz="1600" dirty="0">
                <a:latin typeface="Baskerville Old Face" pitchFamily="18" charset="0"/>
              </a:rPr>
              <a:t>sınıfında bulunan risk altındaki öğrencilere ait verilerin bir örneğini </a:t>
            </a:r>
            <a:r>
              <a:rPr lang="tr-TR" sz="1700" b="1" dirty="0">
                <a:latin typeface="Baskerville Old Face" pitchFamily="18" charset="0"/>
              </a:rPr>
              <a:t>rehberlik ve psikolojik danışma servisine iletir</a:t>
            </a:r>
            <a:r>
              <a:rPr lang="tr-TR" sz="1700" b="1" dirty="0" smtClean="0">
                <a:latin typeface="Baskerville Old Face" pitchFamily="18" charset="0"/>
              </a:rPr>
              <a:t>.</a:t>
            </a:r>
          </a:p>
          <a:p>
            <a:pPr algn="just"/>
            <a:endParaRPr lang="tr-TR" sz="1600" dirty="0" smtClean="0">
              <a:latin typeface="Baskerville Old Face" pitchFamily="18" charset="0"/>
            </a:endParaRPr>
          </a:p>
          <a:p>
            <a:pPr algn="just"/>
            <a:r>
              <a:rPr lang="tr-TR" sz="1700" b="1" dirty="0">
                <a:latin typeface="Baskerville Old Face" pitchFamily="18" charset="0"/>
              </a:rPr>
              <a:t>Bireyi tanıma tekniklerinden uzmanlık bilgisi gerektirmeyenleri </a:t>
            </a:r>
            <a:r>
              <a:rPr lang="tr-TR" sz="1600" dirty="0">
                <a:latin typeface="Baskerville Old Face" pitchFamily="18" charset="0"/>
              </a:rPr>
              <a:t>rehber öğretmen/psikolojik danışman ile iş birliği yaparak sınıfında uygular, sonuçlarını rehberlik ve psikolojik danışma servisi ile paylaşır. </a:t>
            </a:r>
          </a:p>
        </p:txBody>
      </p:sp>
      <p:sp>
        <p:nvSpPr>
          <p:cNvPr id="3" name="Başlık 2"/>
          <p:cNvSpPr>
            <a:spLocks noGrp="1"/>
          </p:cNvSpPr>
          <p:nvPr>
            <p:ph type="title"/>
          </p:nvPr>
        </p:nvSpPr>
        <p:spPr/>
        <p:txBody>
          <a:bodyPr>
            <a:normAutofit/>
          </a:bodyPr>
          <a:lstStyle/>
          <a:p>
            <a:pPr algn="ctr"/>
            <a:r>
              <a:rPr lang="tr-TR" sz="2800" dirty="0" smtClean="0"/>
              <a:t>Sınıf Rehber Öğretmeninin Görevleri</a:t>
            </a:r>
            <a:endParaRPr lang="tr-TR" sz="2800" dirty="0"/>
          </a:p>
        </p:txBody>
      </p:sp>
    </p:spTree>
    <p:extLst>
      <p:ext uri="{BB962C8B-B14F-4D97-AF65-F5344CB8AC3E}">
        <p14:creationId xmlns:p14="http://schemas.microsoft.com/office/powerpoint/2010/main" val="517966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10000"/>
          </a:bodyPr>
          <a:lstStyle/>
          <a:p>
            <a:pPr algn="just"/>
            <a:r>
              <a:rPr lang="tr-TR" sz="1700" b="1" dirty="0">
                <a:latin typeface="Baskerville Old Face" pitchFamily="18" charset="0"/>
              </a:rPr>
              <a:t>Sınıfa yeni gelen veya uyum güçlüğü yaşayan öğrencilerin </a:t>
            </a:r>
            <a:r>
              <a:rPr lang="tr-TR" sz="1600" dirty="0">
                <a:latin typeface="Baskerville Old Face" pitchFamily="18" charset="0"/>
              </a:rPr>
              <a:t>okula uyum sağlamaları sürecinde rehber öğretmen/psikolojik danışman ile iş birliği içerisinde çalışır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700" b="1" dirty="0">
                <a:latin typeface="Baskerville Old Face" pitchFamily="18" charset="0"/>
              </a:rPr>
              <a:t>Öğrencilerini</a:t>
            </a:r>
            <a:r>
              <a:rPr lang="tr-TR" sz="1600" dirty="0">
                <a:latin typeface="Baskerville Old Face" pitchFamily="18" charset="0"/>
              </a:rPr>
              <a:t> rehber öğretmen/psikolojik danışman ile iş birliği yaparak </a:t>
            </a:r>
            <a:r>
              <a:rPr lang="tr-TR" sz="1700" b="1" dirty="0">
                <a:latin typeface="Baskerville Old Face" pitchFamily="18" charset="0"/>
              </a:rPr>
              <a:t>ilgi, yetenek, değer, akademik başarı ve kişilik özelliklerine göre </a:t>
            </a:r>
            <a:r>
              <a:rPr lang="tr-TR" sz="1600" dirty="0">
                <a:latin typeface="Baskerville Old Face" pitchFamily="18" charset="0"/>
              </a:rPr>
              <a:t>öğrenci kulüplerine, seçmeli derslere ve sosyal etkinliklere </a:t>
            </a:r>
            <a:r>
              <a:rPr lang="tr-TR" sz="1900" b="1" dirty="0">
                <a:latin typeface="Baskerville Old Face" pitchFamily="18" charset="0"/>
              </a:rPr>
              <a:t>yöneltir</a:t>
            </a:r>
            <a:r>
              <a:rPr lang="tr-TR" sz="1900" b="1" dirty="0" smtClean="0">
                <a:latin typeface="Baskerville Old Face" pitchFamily="18" charset="0"/>
              </a:rPr>
              <a:t>.</a:t>
            </a:r>
          </a:p>
          <a:p>
            <a:pPr algn="just"/>
            <a:endParaRPr lang="tr-TR" sz="1600" dirty="0" smtClean="0">
              <a:latin typeface="Baskerville Old Face" pitchFamily="18" charset="0"/>
            </a:endParaRPr>
          </a:p>
          <a:p>
            <a:pPr algn="just"/>
            <a:r>
              <a:rPr lang="tr-TR" sz="1700" b="1" dirty="0">
                <a:latin typeface="Baskerville Old Face" pitchFamily="18" charset="0"/>
              </a:rPr>
              <a:t>Risk altında olan öğrencileri</a:t>
            </a:r>
            <a:r>
              <a:rPr lang="tr-TR" sz="1600" dirty="0">
                <a:latin typeface="Baskerville Old Face" pitchFamily="18" charset="0"/>
              </a:rPr>
              <a:t> fark ettiğinde, gerekli desteği almaları için rehberlik ve psikolojik danışma servisini </a:t>
            </a:r>
            <a:r>
              <a:rPr lang="tr-TR" sz="1600" dirty="0" smtClean="0">
                <a:latin typeface="Baskerville Old Face" pitchFamily="18" charset="0"/>
              </a:rPr>
              <a:t>bilgilendirir.</a:t>
            </a:r>
          </a:p>
          <a:p>
            <a:pPr algn="just"/>
            <a:endParaRPr lang="tr-TR" sz="1600" dirty="0" smtClean="0">
              <a:latin typeface="Baskerville Old Face" pitchFamily="18" charset="0"/>
            </a:endParaRPr>
          </a:p>
          <a:p>
            <a:pPr algn="just"/>
            <a:r>
              <a:rPr lang="tr-TR" sz="1600" dirty="0">
                <a:latin typeface="Baskerville Old Face" pitchFamily="18" charset="0"/>
              </a:rPr>
              <a:t>Öğrencinin, </a:t>
            </a:r>
            <a:r>
              <a:rPr lang="tr-TR" sz="1700" b="1" dirty="0">
                <a:latin typeface="Baskerville Old Face" pitchFamily="18" charset="0"/>
              </a:rPr>
              <a:t>öğrenme stilini fark etmesine, öğrenme becerilerini geliştirmesine, akademik performansını artırmasına</a:t>
            </a:r>
            <a:r>
              <a:rPr lang="tr-TR" sz="1600" dirty="0">
                <a:latin typeface="Baskerville Old Face" pitchFamily="18" charset="0"/>
              </a:rPr>
              <a:t> yönelik çalışmalarında rehberlik ve psikolojik danışma servisiyle iş birliği </a:t>
            </a:r>
            <a:r>
              <a:rPr lang="tr-TR" sz="1600" dirty="0" smtClean="0">
                <a:latin typeface="Baskerville Old Face" pitchFamily="18" charset="0"/>
              </a:rPr>
              <a:t>yapar.</a:t>
            </a:r>
          </a:p>
          <a:p>
            <a:pPr algn="just"/>
            <a:endParaRPr lang="tr-TR" sz="1600" dirty="0" smtClean="0">
              <a:latin typeface="Baskerville Old Face" pitchFamily="18" charset="0"/>
            </a:endParaRPr>
          </a:p>
          <a:p>
            <a:pPr algn="just"/>
            <a:r>
              <a:rPr lang="tr-TR" sz="1600" dirty="0">
                <a:latin typeface="Baskerville Old Face" pitchFamily="18" charset="0"/>
              </a:rPr>
              <a:t>Sınıfıyla ilgili yürüttüğü rehberlik çalışmalarına ilişkin raporu </a:t>
            </a:r>
            <a:r>
              <a:rPr lang="tr-TR" sz="1700" b="1" dirty="0">
                <a:latin typeface="Baskerville Old Face" pitchFamily="18" charset="0"/>
              </a:rPr>
              <a:t>her dönem sonunda</a:t>
            </a:r>
            <a:r>
              <a:rPr lang="tr-TR" sz="1600" dirty="0">
                <a:latin typeface="Baskerville Old Face" pitchFamily="18" charset="0"/>
              </a:rPr>
              <a:t> eğitim kurumu müdürüne sunar</a:t>
            </a:r>
            <a:r>
              <a:rPr lang="tr-TR" sz="1600"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Sınıfında sosyal duygusal, akademik ve kariyer gelişimi açısından desteklenmeye ihtiyaç duyan öğrencileri rehberlik ve psikolojik danışma servisine </a:t>
            </a:r>
            <a:r>
              <a:rPr lang="tr-TR" sz="1900" b="1" dirty="0">
                <a:latin typeface="Baskerville Old Face" pitchFamily="18" charset="0"/>
              </a:rPr>
              <a:t>yönlendirir</a:t>
            </a:r>
            <a:r>
              <a:rPr lang="tr-TR" sz="1900" dirty="0">
                <a:latin typeface="Baskerville Old Face" pitchFamily="18" charset="0"/>
              </a:rPr>
              <a:t>,</a:t>
            </a:r>
            <a:r>
              <a:rPr lang="tr-TR" sz="1600" dirty="0">
                <a:latin typeface="Baskerville Old Face" pitchFamily="18" charset="0"/>
              </a:rPr>
              <a:t> öğrencilerin gelişimini desteklemek amacıyla iş birliği yapar. Eğitim kurumunda rehber öğretmen/psikolojik danışmanın bulunmaması hâlinde öğrenciyi </a:t>
            </a:r>
            <a:r>
              <a:rPr lang="tr-TR" sz="1900" b="1" dirty="0">
                <a:latin typeface="Baskerville Old Face" pitchFamily="18" charset="0"/>
              </a:rPr>
              <a:t>rehberlik ve araştırma merkezine</a:t>
            </a:r>
            <a:r>
              <a:rPr lang="tr-TR" sz="1600" dirty="0">
                <a:latin typeface="Baskerville Old Face" pitchFamily="18" charset="0"/>
              </a:rPr>
              <a:t> yönlendirir.</a:t>
            </a:r>
          </a:p>
        </p:txBody>
      </p:sp>
      <p:sp>
        <p:nvSpPr>
          <p:cNvPr id="3" name="Başlık 2"/>
          <p:cNvSpPr>
            <a:spLocks noGrp="1"/>
          </p:cNvSpPr>
          <p:nvPr>
            <p:ph type="title"/>
          </p:nvPr>
        </p:nvSpPr>
        <p:spPr/>
        <p:txBody>
          <a:bodyPr>
            <a:normAutofit/>
          </a:bodyPr>
          <a:lstStyle/>
          <a:p>
            <a:pPr algn="ctr"/>
            <a:r>
              <a:rPr lang="tr-TR" sz="2800" dirty="0" smtClean="0"/>
              <a:t>Sınıf Rehber Öğretmeninin Görevleri</a:t>
            </a:r>
            <a:endParaRPr lang="tr-TR" sz="2800" dirty="0"/>
          </a:p>
        </p:txBody>
      </p:sp>
    </p:spTree>
    <p:extLst>
      <p:ext uri="{BB962C8B-B14F-4D97-AF65-F5344CB8AC3E}">
        <p14:creationId xmlns:p14="http://schemas.microsoft.com/office/powerpoint/2010/main" val="3092827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1600" dirty="0" smtClean="0">
                <a:latin typeface="Baskerville Old Face" pitchFamily="18" charset="0"/>
              </a:rPr>
              <a:t>Bu yönetmelikle birlikte psikolojik danışmanlarımızın teneffüslerde ve gerektiğinde öğle aralarında öğrenci</a:t>
            </a:r>
            <a:r>
              <a:rPr lang="tr-TR" sz="1600" dirty="0" smtClean="0">
                <a:latin typeface="Baskerville Old Face" pitchFamily="18" charset="0"/>
              </a:rPr>
              <a:t>, veli </a:t>
            </a:r>
            <a:r>
              <a:rPr lang="tr-TR" sz="1600" dirty="0" smtClean="0">
                <a:latin typeface="Baskerville Old Face" pitchFamily="18" charset="0"/>
              </a:rPr>
              <a:t>ve öğretmenler ile çalışmalarına devam etmelerinden ve ruh sağlığı etik kurallarına aykırı olduğundan dolayı </a:t>
            </a:r>
            <a:r>
              <a:rPr lang="tr-TR" sz="1800" b="1" dirty="0" smtClean="0">
                <a:latin typeface="Baskerville Old Face" pitchFamily="18" charset="0"/>
              </a:rPr>
              <a:t>nöbet</a:t>
            </a:r>
            <a:r>
              <a:rPr lang="tr-TR" sz="1600" dirty="0" smtClean="0">
                <a:latin typeface="Baskerville Old Face" pitchFamily="18" charset="0"/>
              </a:rPr>
              <a:t> görevi kaldırıldı.</a:t>
            </a:r>
          </a:p>
          <a:p>
            <a:pPr algn="just"/>
            <a:endParaRPr lang="tr-TR" sz="1600" dirty="0">
              <a:latin typeface="Baskerville Old Face" pitchFamily="18" charset="0"/>
            </a:endParaRPr>
          </a:p>
          <a:p>
            <a:pPr marL="109728" indent="0" algn="just">
              <a:buNone/>
            </a:pPr>
            <a:endParaRPr lang="tr-TR" sz="1600" dirty="0" smtClean="0">
              <a:latin typeface="Baskerville Old Face" pitchFamily="18" charset="0"/>
            </a:endParaRPr>
          </a:p>
          <a:p>
            <a:pPr algn="just"/>
            <a:r>
              <a:rPr lang="tr-TR" sz="1600" dirty="0" smtClean="0">
                <a:latin typeface="Baskerville Old Face" pitchFamily="18" charset="0"/>
              </a:rPr>
              <a:t>Rehberlik ve psikolojik danışma hizmetleri yönetmeliğiyle eğitim kurumlarımızda tüm çocuklarımıza yönelik olarak rehberlik ve psikolojik danışma hizmetlerinin </a:t>
            </a:r>
            <a:r>
              <a:rPr lang="tr-TR" sz="1600" b="1" dirty="0" smtClean="0">
                <a:latin typeface="Baskerville Old Face" pitchFamily="18" charset="0"/>
              </a:rPr>
              <a:t>sunulmasında, eğitim ve öğretimle bütünleşen, çocukların gelişimini destekleyen, sorun odaklı olmayan, gelişimsel ve önleyici anlayış</a:t>
            </a:r>
            <a:r>
              <a:rPr lang="tr-TR" sz="1600" dirty="0" smtClean="0">
                <a:latin typeface="Baskerville Old Face" pitchFamily="18" charset="0"/>
              </a:rPr>
              <a:t> ön plana çıkartılmaya çalışılmıştır.</a:t>
            </a:r>
            <a:endParaRPr lang="tr-TR" sz="1600" dirty="0">
              <a:latin typeface="Baskerville Old Face" pitchFamily="18" charset="0"/>
            </a:endParaRPr>
          </a:p>
        </p:txBody>
      </p:sp>
      <p:sp>
        <p:nvSpPr>
          <p:cNvPr id="3" name="Başlık 2"/>
          <p:cNvSpPr>
            <a:spLocks noGrp="1"/>
          </p:cNvSpPr>
          <p:nvPr>
            <p:ph type="title"/>
          </p:nvPr>
        </p:nvSpPr>
        <p:spPr/>
        <p:txBody>
          <a:bodyPr>
            <a:normAutofit/>
          </a:bodyPr>
          <a:lstStyle/>
          <a:p>
            <a:pPr algn="ctr"/>
            <a:r>
              <a:rPr lang="tr-TR" sz="2800" dirty="0" smtClean="0"/>
              <a:t>Yeni Yönetmelik Neler Getirdi?</a:t>
            </a:r>
            <a:endParaRPr lang="tr-TR" sz="2800" dirty="0"/>
          </a:p>
        </p:txBody>
      </p:sp>
    </p:spTree>
    <p:extLst>
      <p:ext uri="{BB962C8B-B14F-4D97-AF65-F5344CB8AC3E}">
        <p14:creationId xmlns:p14="http://schemas.microsoft.com/office/powerpoint/2010/main" val="1844390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1600" dirty="0">
                <a:latin typeface="Baskerville Old Face" pitchFamily="18" charset="0"/>
              </a:rPr>
              <a:t>Sınıf rehber öğretmenliği görevi olmayan öğretmenler, gerektiğinde rehberlik ve psikolojik danışma servisinin planlaması </a:t>
            </a:r>
            <a:r>
              <a:rPr lang="tr-TR" sz="1800" b="1" dirty="0">
                <a:latin typeface="Baskerville Old Face" pitchFamily="18" charset="0"/>
              </a:rPr>
              <a:t>doğrultusunda rehberlik çalışmalarına destek </a:t>
            </a:r>
            <a:r>
              <a:rPr lang="tr-TR" sz="1800" b="1" dirty="0" smtClean="0">
                <a:latin typeface="Baskerville Old Face" pitchFamily="18" charset="0"/>
              </a:rPr>
              <a:t>sağlar.</a:t>
            </a:r>
          </a:p>
          <a:p>
            <a:pPr algn="just"/>
            <a:endParaRPr lang="tr-TR" sz="1600" dirty="0" smtClean="0">
              <a:latin typeface="Baskerville Old Face" pitchFamily="18" charset="0"/>
            </a:endParaRPr>
          </a:p>
          <a:p>
            <a:pPr algn="just"/>
            <a:r>
              <a:rPr lang="tr-TR" sz="1600" dirty="0">
                <a:latin typeface="Baskerville Old Face" pitchFamily="18" charset="0"/>
              </a:rPr>
              <a:t>Okul rehberlik ve psikolojik danışma programının hedeflerine ilişkin etkinliklerde rehberlik ve psikolojik danışma servisiyle </a:t>
            </a:r>
            <a:r>
              <a:rPr lang="tr-TR" sz="1800" b="1" dirty="0">
                <a:latin typeface="Baskerville Old Face" pitchFamily="18" charset="0"/>
              </a:rPr>
              <a:t>iş birliği yapar</a:t>
            </a:r>
            <a:r>
              <a:rPr lang="tr-TR" sz="1800" b="1"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Sınıfında sosyal duygusal, akademik ve kariyer gelişimi açısından desteklenmeye ihtiyaç duyan öğrencileri sınıf rehber öğretmeni ile iş birliği içerisinde rehberlik ve psikolojik danışma servisine </a:t>
            </a:r>
            <a:r>
              <a:rPr lang="tr-TR" sz="1800" b="1" dirty="0">
                <a:latin typeface="Baskerville Old Face" pitchFamily="18" charset="0"/>
              </a:rPr>
              <a:t>yönlendirir.</a:t>
            </a:r>
            <a:r>
              <a:rPr lang="tr-TR" sz="1600" dirty="0">
                <a:latin typeface="Baskerville Old Face" pitchFamily="18" charset="0"/>
              </a:rPr>
              <a:t> Eğitim kurumunda rehber öğretmen/psikolojik danışmanın bulunmaması halinde öğrenciyi </a:t>
            </a:r>
            <a:r>
              <a:rPr lang="tr-TR" sz="1800" b="1" dirty="0">
                <a:latin typeface="Baskerville Old Face" pitchFamily="18" charset="0"/>
              </a:rPr>
              <a:t>rehberlik ve araştırma merkezine yönlendirir</a:t>
            </a:r>
            <a:r>
              <a:rPr lang="tr-TR" sz="1800" b="1" dirty="0" smtClean="0">
                <a:latin typeface="Baskerville Old Face" pitchFamily="18" charset="0"/>
              </a:rPr>
              <a:t>.</a:t>
            </a:r>
          </a:p>
          <a:p>
            <a:pPr algn="just"/>
            <a:endParaRPr lang="tr-TR" sz="1600" dirty="0" smtClean="0">
              <a:latin typeface="Baskerville Old Face" pitchFamily="18" charset="0"/>
            </a:endParaRPr>
          </a:p>
          <a:p>
            <a:pPr algn="just"/>
            <a:r>
              <a:rPr lang="tr-TR" sz="1600" dirty="0">
                <a:latin typeface="Baskerville Old Face" pitchFamily="18" charset="0"/>
              </a:rPr>
              <a:t>Eğitim kurumu müdürünün vereceği rehberlik hizmetleri ile ilgili </a:t>
            </a:r>
            <a:r>
              <a:rPr lang="tr-TR" sz="1800" b="1" dirty="0">
                <a:latin typeface="Baskerville Old Face" pitchFamily="18" charset="0"/>
              </a:rPr>
              <a:t>diğer görevleri </a:t>
            </a:r>
            <a:r>
              <a:rPr lang="tr-TR" sz="1800" b="1" dirty="0" smtClean="0">
                <a:latin typeface="Baskerville Old Face" pitchFamily="18" charset="0"/>
              </a:rPr>
              <a:t>yapar.</a:t>
            </a:r>
            <a:endParaRPr lang="tr-TR" sz="1600" b="1" dirty="0">
              <a:latin typeface="Baskerville Old Face" pitchFamily="18" charset="0"/>
            </a:endParaRPr>
          </a:p>
        </p:txBody>
      </p:sp>
      <p:sp>
        <p:nvSpPr>
          <p:cNvPr id="3" name="Başlık 2"/>
          <p:cNvSpPr>
            <a:spLocks noGrp="1"/>
          </p:cNvSpPr>
          <p:nvPr>
            <p:ph type="title"/>
          </p:nvPr>
        </p:nvSpPr>
        <p:spPr/>
        <p:txBody>
          <a:bodyPr>
            <a:normAutofit/>
          </a:bodyPr>
          <a:lstStyle/>
          <a:p>
            <a:pPr algn="ctr"/>
            <a:r>
              <a:rPr lang="tr-TR" sz="2800" dirty="0" smtClean="0"/>
              <a:t>Sınıf Rehber Öğretmeni Olmayan Diğer Öğretmenlerin Görevleri</a:t>
            </a:r>
            <a:endParaRPr lang="tr-TR" sz="2800" dirty="0"/>
          </a:p>
        </p:txBody>
      </p:sp>
    </p:spTree>
    <p:extLst>
      <p:ext uri="{BB962C8B-B14F-4D97-AF65-F5344CB8AC3E}">
        <p14:creationId xmlns:p14="http://schemas.microsoft.com/office/powerpoint/2010/main" val="998224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6880" y="1085850"/>
            <a:ext cx="6447501" cy="990600"/>
          </a:xfrm>
        </p:spPr>
        <p:txBody>
          <a:bodyPr/>
          <a:lstStyle/>
          <a:p>
            <a:pPr algn="ctr"/>
            <a:r>
              <a:rPr lang="tr-TR" dirty="0">
                <a:solidFill>
                  <a:schemeClr val="accent5"/>
                </a:solidFill>
              </a:rPr>
              <a:t>İLETİŞİM</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15035" r="19391"/>
          <a:stretch/>
        </p:blipFill>
        <p:spPr>
          <a:xfrm>
            <a:off x="611560" y="2333461"/>
            <a:ext cx="3070380" cy="3325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Dikdörtgen 4"/>
          <p:cNvSpPr/>
          <p:nvPr/>
        </p:nvSpPr>
        <p:spPr>
          <a:xfrm>
            <a:off x="3930630" y="2333461"/>
            <a:ext cx="5213370" cy="3139321"/>
          </a:xfrm>
          <a:prstGeom prst="rect">
            <a:avLst/>
          </a:prstGeom>
        </p:spPr>
        <p:txBody>
          <a:bodyPr wrap="square">
            <a:spAutoFit/>
          </a:bodyPr>
          <a:lstStyle/>
          <a:p>
            <a:r>
              <a:rPr lang="tr-TR" dirty="0"/>
              <a:t>Rehberlik Servisi: </a:t>
            </a:r>
          </a:p>
          <a:p>
            <a:r>
              <a:rPr lang="tr-TR" dirty="0"/>
              <a:t>Emine BOLAT</a:t>
            </a:r>
            <a:endParaRPr lang="tr-TR" dirty="0"/>
          </a:p>
          <a:p>
            <a:r>
              <a:rPr lang="tr-TR" dirty="0"/>
              <a:t>Işın KUCUR</a:t>
            </a:r>
          </a:p>
          <a:p>
            <a:r>
              <a:rPr lang="tr-TR" dirty="0"/>
              <a:t>Mahmut İNAN</a:t>
            </a:r>
          </a:p>
          <a:p>
            <a:endParaRPr lang="tr-TR" dirty="0"/>
          </a:p>
          <a:p>
            <a:r>
              <a:rPr lang="tr-TR" dirty="0"/>
              <a:t>Adres</a:t>
            </a:r>
            <a:r>
              <a:rPr lang="tr-TR" dirty="0"/>
              <a:t>:    Küçük Ayasofya Mah. </a:t>
            </a:r>
          </a:p>
          <a:p>
            <a:r>
              <a:rPr lang="tr-TR" dirty="0"/>
              <a:t>              Şehit Mehmet Paşa Yokuşu no:3  </a:t>
            </a:r>
          </a:p>
          <a:p>
            <a:r>
              <a:rPr lang="tr-TR" dirty="0"/>
              <a:t>              Sultanahmet/ Fatih/ İSTANBUL</a:t>
            </a:r>
          </a:p>
          <a:p>
            <a:r>
              <a:rPr lang="tr-TR" dirty="0"/>
              <a:t>Telefon: +90 (212) 517 94 90</a:t>
            </a:r>
          </a:p>
          <a:p>
            <a:r>
              <a:rPr lang="tr-TR" dirty="0" err="1"/>
              <a:t>Fax</a:t>
            </a:r>
            <a:r>
              <a:rPr lang="tr-TR" dirty="0"/>
              <a:t>:        90 (212) 517 94 84</a:t>
            </a:r>
          </a:p>
          <a:p>
            <a:r>
              <a:rPr lang="tr-TR" dirty="0"/>
              <a:t>              http://sultanahmet.meb.k12.tr/</a:t>
            </a:r>
          </a:p>
        </p:txBody>
      </p:sp>
    </p:spTree>
    <p:extLst>
      <p:ext uri="{BB962C8B-B14F-4D97-AF65-F5344CB8AC3E}">
        <p14:creationId xmlns:p14="http://schemas.microsoft.com/office/powerpoint/2010/main" val="253372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436" t="32857" r="436" b="17190"/>
          <a:stretch/>
        </p:blipFill>
        <p:spPr>
          <a:xfrm>
            <a:off x="0" y="857250"/>
            <a:ext cx="9144000" cy="5143500"/>
          </a:xfrm>
          <a:prstGeom prst="rect">
            <a:avLst/>
          </a:prstGeom>
          <a:ln>
            <a:noFill/>
          </a:ln>
          <a:effectLst>
            <a:softEdge rad="112500"/>
          </a:effectLst>
        </p:spPr>
      </p:pic>
      <p:sp>
        <p:nvSpPr>
          <p:cNvPr id="4" name="Dikdörtgen 3"/>
          <p:cNvSpPr/>
          <p:nvPr/>
        </p:nvSpPr>
        <p:spPr>
          <a:xfrm>
            <a:off x="1491615" y="1286902"/>
            <a:ext cx="6206490" cy="784830"/>
          </a:xfrm>
          <a:prstGeom prst="rect">
            <a:avLst/>
          </a:prstGeom>
          <a:scene3d>
            <a:camera prst="orthographicFront"/>
            <a:lightRig rig="threePt" dir="t"/>
          </a:scene3d>
          <a:sp3d>
            <a:bevelT/>
          </a:sp3d>
        </p:spPr>
        <p:txBody>
          <a:bodyPr wrap="square">
            <a:spAutoFit/>
          </a:bodyPr>
          <a:lstStyle/>
          <a:p>
            <a:pPr algn="ctr"/>
            <a:r>
              <a:rPr lang="tr-TR" sz="2250" dirty="0">
                <a:solidFill>
                  <a:srgbClr val="0070C0"/>
                </a:solidFill>
              </a:rPr>
              <a:t> ‘’Benim tercihim Mesleki Eğitim   </a:t>
            </a:r>
          </a:p>
          <a:p>
            <a:pPr algn="ctr"/>
            <a:r>
              <a:rPr lang="tr-TR" sz="2250" dirty="0">
                <a:solidFill>
                  <a:srgbClr val="0070C0"/>
                </a:solidFill>
              </a:rPr>
              <a:t> Mesleki Eğitimde Sultanahmet’teyim’’</a:t>
            </a:r>
          </a:p>
        </p:txBody>
      </p:sp>
    </p:spTree>
    <p:extLst>
      <p:ext uri="{BB962C8B-B14F-4D97-AF65-F5344CB8AC3E}">
        <p14:creationId xmlns:p14="http://schemas.microsoft.com/office/powerpoint/2010/main" val="140659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1600" dirty="0" smtClean="0">
                <a:latin typeface="Baskerville Old Face" pitchFamily="18" charset="0"/>
              </a:rPr>
              <a:t>Rehberlik ve psikolojik danışma hizmetleri, öğrencinin bütüncül gelişimine hizmet edecek, </a:t>
            </a:r>
            <a:r>
              <a:rPr lang="tr-TR" sz="1600" b="1" dirty="0" smtClean="0">
                <a:latin typeface="Baskerville Old Face" pitchFamily="18" charset="0"/>
              </a:rPr>
              <a:t>tüm öğrencileri kapsayacak, şekilde gelişimsel ve önleyici yaklaşım</a:t>
            </a:r>
            <a:r>
              <a:rPr lang="tr-TR" sz="1600" dirty="0" smtClean="0">
                <a:latin typeface="Baskerville Old Face" pitchFamily="18" charset="0"/>
              </a:rPr>
              <a:t> esas alınmıştır.</a:t>
            </a:r>
          </a:p>
          <a:p>
            <a:pPr algn="just"/>
            <a:endParaRPr lang="tr-TR" sz="1600" dirty="0" smtClean="0">
              <a:latin typeface="Baskerville Old Face" pitchFamily="18" charset="0"/>
            </a:endParaRPr>
          </a:p>
          <a:p>
            <a:pPr algn="just"/>
            <a:r>
              <a:rPr lang="tr-TR" sz="1600" dirty="0" smtClean="0">
                <a:latin typeface="Baskerville Old Face" pitchFamily="18" charset="0"/>
              </a:rPr>
              <a:t>Öğrencinin gelişimini desteklemek amacıyla </a:t>
            </a:r>
            <a:r>
              <a:rPr lang="tr-TR" sz="1800" b="1" dirty="0" smtClean="0">
                <a:latin typeface="Baskerville Old Face" pitchFamily="18" charset="0"/>
              </a:rPr>
              <a:t>tüm paydaşlar </a:t>
            </a:r>
            <a:r>
              <a:rPr lang="tr-TR" sz="1600" dirty="0" smtClean="0">
                <a:latin typeface="Baskerville Old Face" pitchFamily="18" charset="0"/>
              </a:rPr>
              <a:t>tarafından </a:t>
            </a:r>
            <a:r>
              <a:rPr lang="tr-TR" sz="1800" b="1" dirty="0" smtClean="0">
                <a:latin typeface="Baskerville Old Face" pitchFamily="18" charset="0"/>
              </a:rPr>
              <a:t>ortak bir anlayış ve işbirliği </a:t>
            </a:r>
            <a:r>
              <a:rPr lang="tr-TR" sz="1600" dirty="0" smtClean="0">
                <a:latin typeface="Baskerville Old Face" pitchFamily="18" charset="0"/>
              </a:rPr>
              <a:t>içinde </a:t>
            </a:r>
            <a:r>
              <a:rPr lang="tr-TR" sz="1800" b="1" dirty="0" smtClean="0">
                <a:latin typeface="Baskerville Old Face" pitchFamily="18" charset="0"/>
              </a:rPr>
              <a:t>hesap verilebilir bir yaklaşımla </a:t>
            </a:r>
            <a:r>
              <a:rPr lang="tr-TR" sz="1600" dirty="0" smtClean="0">
                <a:latin typeface="Baskerville Old Face" pitchFamily="18" charset="0"/>
              </a:rPr>
              <a:t>yürütülecektir.</a:t>
            </a:r>
          </a:p>
          <a:p>
            <a:pPr algn="just"/>
            <a:endParaRPr lang="tr-TR" sz="1600" dirty="0" smtClean="0">
              <a:latin typeface="Baskerville Old Face" pitchFamily="18" charset="0"/>
            </a:endParaRPr>
          </a:p>
          <a:p>
            <a:pPr algn="just"/>
            <a:r>
              <a:rPr lang="tr-TR" sz="1600" dirty="0" smtClean="0">
                <a:latin typeface="Baskerville Old Face" pitchFamily="18" charset="0"/>
              </a:rPr>
              <a:t>Rehberlik ve psikolojik danışma hizmetleri; bireylerin </a:t>
            </a:r>
            <a:r>
              <a:rPr lang="tr-TR" sz="1800" b="1" dirty="0" smtClean="0">
                <a:latin typeface="Baskerville Old Face" pitchFamily="18" charset="0"/>
              </a:rPr>
              <a:t>sosyal duygusal, akademik ve kariyer gelişimlerini desteklemek amacıyla </a:t>
            </a:r>
            <a:r>
              <a:rPr lang="tr-TR" sz="1600" dirty="0" smtClean="0">
                <a:latin typeface="Baskerville Old Face" pitchFamily="18" charset="0"/>
              </a:rPr>
              <a:t>okul öncesi, ilkokul, ortaokul, ortaöğretim ile hayat boyu öğrenme kurumlarında yürütülecektir.</a:t>
            </a:r>
          </a:p>
          <a:p>
            <a:pPr algn="just"/>
            <a:endParaRPr lang="tr-TR" sz="1600" dirty="0" smtClean="0">
              <a:latin typeface="Baskerville Old Face" pitchFamily="18" charset="0"/>
            </a:endParaRPr>
          </a:p>
          <a:p>
            <a:pPr algn="just"/>
            <a:r>
              <a:rPr lang="tr-TR" sz="1600" dirty="0" smtClean="0">
                <a:latin typeface="Baskerville Old Face" pitchFamily="18" charset="0"/>
              </a:rPr>
              <a:t>Okul rehberlik ve  </a:t>
            </a:r>
            <a:r>
              <a:rPr lang="tr-TR" sz="1600" dirty="0">
                <a:latin typeface="Baskerville Old Face" pitchFamily="18" charset="0"/>
              </a:rPr>
              <a:t> psikolojik danışma programı tasarlanması sürecinde, her eğitim öğretim yılı </a:t>
            </a:r>
            <a:r>
              <a:rPr lang="tr-TR" sz="1800" b="1" dirty="0">
                <a:latin typeface="Baskerville Old Face" pitchFamily="18" charset="0"/>
              </a:rPr>
              <a:t>mayıs</a:t>
            </a:r>
            <a:r>
              <a:rPr lang="tr-TR" sz="1800" dirty="0">
                <a:latin typeface="Baskerville Old Face" pitchFamily="18" charset="0"/>
              </a:rPr>
              <a:t> </a:t>
            </a:r>
            <a:r>
              <a:rPr lang="tr-TR" sz="1600" dirty="0">
                <a:latin typeface="Baskerville Old Face" pitchFamily="18" charset="0"/>
              </a:rPr>
              <a:t>ayında, </a:t>
            </a:r>
            <a:r>
              <a:rPr lang="tr-TR" sz="1800" b="1" dirty="0">
                <a:latin typeface="Baskerville Old Face" pitchFamily="18" charset="0"/>
              </a:rPr>
              <a:t>test ve test dışı teknikler </a:t>
            </a:r>
            <a:r>
              <a:rPr lang="tr-TR" sz="1600" dirty="0">
                <a:latin typeface="Baskerville Old Face" pitchFamily="18" charset="0"/>
              </a:rPr>
              <a:t>kullanılarak öğrencilerin rehberlik ve psikolojik danışma hizmetlerine ilişkin </a:t>
            </a:r>
            <a:r>
              <a:rPr lang="tr-TR" sz="1800" b="1" dirty="0">
                <a:latin typeface="Baskerville Old Face" pitchFamily="18" charset="0"/>
              </a:rPr>
              <a:t>ihtiyaçları</a:t>
            </a:r>
            <a:r>
              <a:rPr lang="tr-TR" sz="1600" dirty="0">
                <a:latin typeface="Baskerville Old Face" pitchFamily="18" charset="0"/>
              </a:rPr>
              <a:t> belirlenecektir. </a:t>
            </a:r>
            <a:r>
              <a:rPr lang="tr-TR" sz="1600" dirty="0" smtClean="0">
                <a:latin typeface="Baskerville Old Face" pitchFamily="18" charset="0"/>
              </a:rPr>
              <a:t> </a:t>
            </a:r>
            <a:endParaRPr lang="tr-TR" sz="1600" dirty="0">
              <a:latin typeface="Baskerville Old Face" pitchFamily="18" charset="0"/>
            </a:endParaRPr>
          </a:p>
        </p:txBody>
      </p:sp>
      <p:sp>
        <p:nvSpPr>
          <p:cNvPr id="3" name="Başlık 2"/>
          <p:cNvSpPr>
            <a:spLocks noGrp="1"/>
          </p:cNvSpPr>
          <p:nvPr>
            <p:ph type="title"/>
          </p:nvPr>
        </p:nvSpPr>
        <p:spPr/>
        <p:txBody>
          <a:bodyPr>
            <a:normAutofit/>
          </a:bodyPr>
          <a:lstStyle/>
          <a:p>
            <a:pPr algn="ctr"/>
            <a:r>
              <a:rPr lang="tr-TR" sz="2800" dirty="0" smtClean="0"/>
              <a:t>Yönetmeliğin İçeriğinde Neler Var?</a:t>
            </a:r>
            <a:endParaRPr lang="tr-TR" sz="2800" dirty="0"/>
          </a:p>
        </p:txBody>
      </p:sp>
    </p:spTree>
    <p:extLst>
      <p:ext uri="{BB962C8B-B14F-4D97-AF65-F5344CB8AC3E}">
        <p14:creationId xmlns:p14="http://schemas.microsoft.com/office/powerpoint/2010/main" val="3863241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pPr algn="just"/>
            <a:r>
              <a:rPr lang="tr-TR" sz="1600" dirty="0">
                <a:latin typeface="Baskerville Old Face" pitchFamily="18" charset="0"/>
              </a:rPr>
              <a:t>Rehberlik ve psikolojik danışma hizmetleri; bireysel ve grupla psikolojik danışma ve rehberlik, </a:t>
            </a:r>
            <a:r>
              <a:rPr lang="tr-TR" sz="1600" dirty="0" err="1">
                <a:latin typeface="Baskerville Old Face" pitchFamily="18" charset="0"/>
              </a:rPr>
              <a:t>psikoeğitim</a:t>
            </a:r>
            <a:r>
              <a:rPr lang="tr-TR" sz="1600" dirty="0">
                <a:latin typeface="Baskerville Old Face" pitchFamily="18" charset="0"/>
              </a:rPr>
              <a:t> programı uygulama, akran temelli çalışmalar, bireyi tanıma tekniklerini uygulama, seminer, panel, konferans, kurs ve gezi düzenleme, sınıf rehberliği çalışmaları ile yayın hazırlama gibi faaliyetlerle yürütülecek; ihtiyaç hâlinde bu hizmetler </a:t>
            </a:r>
            <a:r>
              <a:rPr lang="tr-TR" sz="1800" b="1" dirty="0">
                <a:latin typeface="Baskerville Old Face" pitchFamily="18" charset="0"/>
              </a:rPr>
              <a:t>çevrim içi</a:t>
            </a:r>
            <a:r>
              <a:rPr lang="tr-TR" sz="1800" dirty="0">
                <a:latin typeface="Baskerville Old Face" pitchFamily="18" charset="0"/>
              </a:rPr>
              <a:t> </a:t>
            </a:r>
            <a:r>
              <a:rPr lang="tr-TR" sz="1800" b="1" dirty="0">
                <a:latin typeface="Baskerville Old Face" pitchFamily="18" charset="0"/>
              </a:rPr>
              <a:t>bilgi teknolojileri</a:t>
            </a:r>
            <a:r>
              <a:rPr lang="tr-TR" sz="1800" dirty="0">
                <a:latin typeface="Baskerville Old Face" pitchFamily="18" charset="0"/>
              </a:rPr>
              <a:t> </a:t>
            </a:r>
            <a:r>
              <a:rPr lang="tr-TR" sz="1600" dirty="0">
                <a:latin typeface="Baskerville Old Face" pitchFamily="18" charset="0"/>
              </a:rPr>
              <a:t>kullanılarak </a:t>
            </a:r>
            <a:r>
              <a:rPr lang="tr-TR" sz="1800" b="1" dirty="0">
                <a:latin typeface="Baskerville Old Face" pitchFamily="18" charset="0"/>
              </a:rPr>
              <a:t>uzaktan</a:t>
            </a:r>
            <a:r>
              <a:rPr lang="tr-TR" sz="1600" dirty="0">
                <a:latin typeface="Baskerville Old Face" pitchFamily="18" charset="0"/>
              </a:rPr>
              <a:t> verilebilecektir</a:t>
            </a:r>
            <a:r>
              <a:rPr lang="tr-TR" sz="1600" dirty="0" smtClean="0">
                <a:latin typeface="Baskerville Old Face" pitchFamily="18" charset="0"/>
              </a:rPr>
              <a:t>.</a:t>
            </a:r>
          </a:p>
          <a:p>
            <a:pPr marL="109728" indent="0" algn="just">
              <a:buNone/>
            </a:pPr>
            <a:endParaRPr lang="tr-TR" sz="1600" dirty="0" smtClean="0">
              <a:latin typeface="Baskerville Old Face" pitchFamily="18" charset="0"/>
            </a:endParaRPr>
          </a:p>
          <a:p>
            <a:pPr algn="just"/>
            <a:r>
              <a:rPr lang="tr-TR" sz="1600" dirty="0">
                <a:latin typeface="Baskerville Old Face" pitchFamily="18" charset="0"/>
              </a:rPr>
              <a:t>R</a:t>
            </a:r>
            <a:r>
              <a:rPr lang="tr-TR" sz="1600" dirty="0" smtClean="0">
                <a:latin typeface="Baskerville Old Face" pitchFamily="18" charset="0"/>
              </a:rPr>
              <a:t>ehberlik </a:t>
            </a:r>
            <a:r>
              <a:rPr lang="tr-TR" sz="1600" dirty="0">
                <a:latin typeface="Baskerville Old Face" pitchFamily="18" charset="0"/>
              </a:rPr>
              <a:t>ve psikolojik danışma </a:t>
            </a:r>
            <a:r>
              <a:rPr lang="tr-TR" sz="1600" dirty="0" smtClean="0">
                <a:latin typeface="Baskerville Old Face" pitchFamily="18" charset="0"/>
              </a:rPr>
              <a:t>servisinin, </a:t>
            </a:r>
            <a:r>
              <a:rPr lang="tr-TR" sz="1600" dirty="0">
                <a:latin typeface="Baskerville Old Face" pitchFamily="18" charset="0"/>
              </a:rPr>
              <a:t>r</a:t>
            </a:r>
            <a:r>
              <a:rPr lang="tr-TR" sz="1600" dirty="0" smtClean="0">
                <a:latin typeface="Baskerville Old Face" pitchFamily="18" charset="0"/>
              </a:rPr>
              <a:t>ehberlik </a:t>
            </a:r>
            <a:r>
              <a:rPr lang="tr-TR" sz="1600" dirty="0">
                <a:latin typeface="Baskerville Old Face" pitchFamily="18" charset="0"/>
              </a:rPr>
              <a:t>ve psikolojik danışma hizmetlerinin etkili bir şekilde yürütülebilmesi için rehberlik ve psikolojik danışma servisinin öğrenci, veli, öğretmen ve diğer personelin </a:t>
            </a:r>
            <a:r>
              <a:rPr lang="tr-TR" sz="1800" b="1" dirty="0">
                <a:latin typeface="Baskerville Old Face" pitchFamily="18" charset="0"/>
              </a:rPr>
              <a:t>kolaylıkla ulaşabileceği konumda olması</a:t>
            </a:r>
            <a:r>
              <a:rPr lang="tr-TR" sz="1600" dirty="0">
                <a:latin typeface="Baskerville Old Face" pitchFamily="18" charset="0"/>
              </a:rPr>
              <a:t>, </a:t>
            </a:r>
            <a:r>
              <a:rPr lang="tr-TR" sz="1600" b="1" dirty="0">
                <a:latin typeface="Baskerville Old Face" pitchFamily="18" charset="0"/>
              </a:rPr>
              <a:t>uygun fiziki koşullara sahip olması; bilişim, iletişim araçları, gerekli büro malzemeleri, bireysel çalışmalar ve grup çalışmaları için gerekli araç ve gereçler ile donatılmış olması</a:t>
            </a:r>
            <a:r>
              <a:rPr lang="tr-TR" sz="1600" dirty="0">
                <a:latin typeface="Baskerville Old Face" pitchFamily="18" charset="0"/>
              </a:rPr>
              <a:t>, rehberlik ve psikolojik danışma hizmetleri dışında </a:t>
            </a:r>
            <a:r>
              <a:rPr lang="tr-TR" sz="1800" b="1" dirty="0">
                <a:latin typeface="Baskerville Old Face" pitchFamily="18" charset="0"/>
              </a:rPr>
              <a:t>başka bir amaç için kullanılmaması </a:t>
            </a:r>
            <a:r>
              <a:rPr lang="tr-TR" sz="1600" dirty="0">
                <a:latin typeface="Baskerville Old Face" pitchFamily="18" charset="0"/>
              </a:rPr>
              <a:t>gerekecektir. </a:t>
            </a:r>
          </a:p>
        </p:txBody>
      </p:sp>
      <p:sp>
        <p:nvSpPr>
          <p:cNvPr id="3" name="Başlık 2"/>
          <p:cNvSpPr>
            <a:spLocks noGrp="1"/>
          </p:cNvSpPr>
          <p:nvPr>
            <p:ph type="title"/>
          </p:nvPr>
        </p:nvSpPr>
        <p:spPr/>
        <p:txBody>
          <a:bodyPr>
            <a:normAutofit/>
          </a:bodyPr>
          <a:lstStyle/>
          <a:p>
            <a:pPr algn="ctr"/>
            <a:r>
              <a:rPr lang="tr-TR" sz="2800" dirty="0" smtClean="0"/>
              <a:t>Yönetmeliğin İçeriğinde Neler Var?</a:t>
            </a:r>
            <a:endParaRPr lang="tr-TR" sz="2800" dirty="0"/>
          </a:p>
        </p:txBody>
      </p:sp>
    </p:spTree>
    <p:extLst>
      <p:ext uri="{BB962C8B-B14F-4D97-AF65-F5344CB8AC3E}">
        <p14:creationId xmlns:p14="http://schemas.microsoft.com/office/powerpoint/2010/main" val="525959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tr-TR" sz="1600" dirty="0" smtClean="0">
                <a:latin typeface="Baskerville Old Face" pitchFamily="18" charset="0"/>
              </a:rPr>
              <a:t>Planlı, programlı, bilimsel esaslara dayalı olarak sunulan </a:t>
            </a:r>
            <a:r>
              <a:rPr lang="tr-TR" sz="1800" b="1" dirty="0" smtClean="0">
                <a:latin typeface="Baskerville Old Face" pitchFamily="18" charset="0"/>
              </a:rPr>
              <a:t>profesyonel</a:t>
            </a:r>
            <a:r>
              <a:rPr lang="tr-TR" sz="1800" dirty="0" smtClean="0">
                <a:latin typeface="Baskerville Old Face" pitchFamily="18" charset="0"/>
              </a:rPr>
              <a:t> </a:t>
            </a:r>
            <a:r>
              <a:rPr lang="tr-TR" sz="1600" dirty="0" smtClean="0">
                <a:latin typeface="Baskerville Old Face" pitchFamily="18" charset="0"/>
              </a:rPr>
              <a:t>bir hizmettir.</a:t>
            </a:r>
          </a:p>
          <a:p>
            <a:pPr marL="109728" indent="0">
              <a:buNone/>
            </a:pPr>
            <a:endParaRPr lang="tr-TR" sz="1600" dirty="0" smtClean="0">
              <a:latin typeface="Baskerville Old Face" pitchFamily="18" charset="0"/>
            </a:endParaRPr>
          </a:p>
          <a:p>
            <a:r>
              <a:rPr lang="tr-TR" sz="1600" dirty="0" smtClean="0">
                <a:latin typeface="Baskerville Old Face" pitchFamily="18" charset="0"/>
              </a:rPr>
              <a:t>Eğitim sürecinin bütünlüğü içerisinde </a:t>
            </a:r>
            <a:r>
              <a:rPr lang="tr-TR" sz="1800" b="1" dirty="0" smtClean="0">
                <a:latin typeface="Baskerville Old Face" pitchFamily="18" charset="0"/>
              </a:rPr>
              <a:t>öğretim sürecini destekleyecek </a:t>
            </a:r>
            <a:r>
              <a:rPr lang="tr-TR" sz="1600" dirty="0" smtClean="0">
                <a:latin typeface="Baskerville Old Face" pitchFamily="18" charset="0"/>
              </a:rPr>
              <a:t>nitelikte sunulur.</a:t>
            </a:r>
          </a:p>
          <a:p>
            <a:endParaRPr lang="tr-TR" sz="1600" dirty="0" smtClean="0">
              <a:latin typeface="Baskerville Old Face" pitchFamily="18" charset="0"/>
            </a:endParaRPr>
          </a:p>
          <a:p>
            <a:r>
              <a:rPr lang="tr-TR" sz="1600" dirty="0" smtClean="0">
                <a:latin typeface="Baskerville Old Face" pitchFamily="18" charset="0"/>
              </a:rPr>
              <a:t>Öğrencinin </a:t>
            </a:r>
            <a:r>
              <a:rPr lang="tr-TR" sz="1800" b="1" dirty="0" smtClean="0">
                <a:latin typeface="Baskerville Old Face" pitchFamily="18" charset="0"/>
              </a:rPr>
              <a:t>bütünsel gelişimine </a:t>
            </a:r>
            <a:r>
              <a:rPr lang="tr-TR" sz="1600" dirty="0" smtClean="0">
                <a:latin typeface="Baskerville Old Face" pitchFamily="18" charset="0"/>
              </a:rPr>
              <a:t>hizmet eder.</a:t>
            </a:r>
          </a:p>
          <a:p>
            <a:endParaRPr lang="tr-TR" sz="1600" dirty="0" smtClean="0">
              <a:latin typeface="Baskerville Old Face" pitchFamily="18" charset="0"/>
            </a:endParaRPr>
          </a:p>
          <a:p>
            <a:r>
              <a:rPr lang="tr-TR" sz="1600" dirty="0" smtClean="0">
                <a:latin typeface="Baskerville Old Face" pitchFamily="18" charset="0"/>
              </a:rPr>
              <a:t>Tüm öğrencileri kapsayacak şekilde </a:t>
            </a:r>
            <a:r>
              <a:rPr lang="tr-TR" sz="1600" b="1" dirty="0" smtClean="0">
                <a:latin typeface="Baskerville Old Face" pitchFamily="18" charset="0"/>
              </a:rPr>
              <a:t>gelişimsel ve önleyici yaklaşımı </a:t>
            </a:r>
            <a:r>
              <a:rPr lang="tr-TR" sz="1600" dirty="0" smtClean="0">
                <a:latin typeface="Baskerville Old Face" pitchFamily="18" charset="0"/>
              </a:rPr>
              <a:t>esas alır.</a:t>
            </a:r>
          </a:p>
          <a:p>
            <a:endParaRPr lang="tr-TR" sz="1600" dirty="0" smtClean="0">
              <a:latin typeface="Baskerville Old Face" pitchFamily="18" charset="0"/>
            </a:endParaRPr>
          </a:p>
          <a:p>
            <a:r>
              <a:rPr lang="tr-TR" sz="1600" dirty="0" smtClean="0">
                <a:latin typeface="Baskerville Old Face" pitchFamily="18" charset="0"/>
              </a:rPr>
              <a:t>Öğrencilerin </a:t>
            </a:r>
            <a:r>
              <a:rPr lang="tr-TR" sz="1600" b="1" dirty="0" smtClean="0">
                <a:latin typeface="Baskerville Old Face" pitchFamily="18" charset="0"/>
              </a:rPr>
              <a:t>gelişimsel ihtiyaçları ile okulun imkanları ve çevre koşulları </a:t>
            </a:r>
            <a:r>
              <a:rPr lang="tr-TR" sz="1600" dirty="0" smtClean="0">
                <a:latin typeface="Baskerville Old Face" pitchFamily="18" charset="0"/>
              </a:rPr>
              <a:t>doğrultusunda planlanır, uygulanır ve değerlendirilir.</a:t>
            </a:r>
          </a:p>
          <a:p>
            <a:endParaRPr lang="tr-TR" sz="1600" dirty="0" smtClean="0">
              <a:latin typeface="Baskerville Old Face" pitchFamily="18" charset="0"/>
            </a:endParaRPr>
          </a:p>
          <a:p>
            <a:r>
              <a:rPr lang="tr-TR" sz="1600" dirty="0" smtClean="0">
                <a:latin typeface="Baskerville Old Face" pitchFamily="18" charset="0"/>
              </a:rPr>
              <a:t>Öğrencinin gelişimini desteklemek amacıyla </a:t>
            </a:r>
            <a:r>
              <a:rPr lang="tr-TR" sz="1800" b="1" dirty="0" smtClean="0">
                <a:latin typeface="Baskerville Old Face" pitchFamily="18" charset="0"/>
              </a:rPr>
              <a:t>tüm paydaşlar</a:t>
            </a:r>
            <a:r>
              <a:rPr lang="tr-TR" sz="1800" dirty="0" smtClean="0">
                <a:latin typeface="Baskerville Old Face" pitchFamily="18" charset="0"/>
              </a:rPr>
              <a:t> </a:t>
            </a:r>
            <a:r>
              <a:rPr lang="tr-TR" sz="1600" dirty="0" smtClean="0">
                <a:latin typeface="Baskerville Old Face" pitchFamily="18" charset="0"/>
              </a:rPr>
              <a:t>tarafından </a:t>
            </a:r>
            <a:r>
              <a:rPr lang="tr-TR" sz="1800" b="1" dirty="0" smtClean="0">
                <a:latin typeface="Baskerville Old Face" pitchFamily="18" charset="0"/>
              </a:rPr>
              <a:t>ortak bir anlayış ve iş birliği </a:t>
            </a:r>
            <a:r>
              <a:rPr lang="tr-TR" sz="1600" dirty="0" smtClean="0">
                <a:latin typeface="Baskerville Old Face" pitchFamily="18" charset="0"/>
              </a:rPr>
              <a:t>içerisinde </a:t>
            </a:r>
            <a:r>
              <a:rPr lang="tr-TR" sz="1800" b="1" dirty="0" smtClean="0">
                <a:latin typeface="Baskerville Old Face" pitchFamily="18" charset="0"/>
              </a:rPr>
              <a:t>hesap verilebilir bir yaklaşımla </a:t>
            </a:r>
            <a:r>
              <a:rPr lang="tr-TR" sz="1600" dirty="0" smtClean="0">
                <a:latin typeface="Baskerville Old Face" pitchFamily="18" charset="0"/>
              </a:rPr>
              <a:t>yürütülür.</a:t>
            </a:r>
          </a:p>
          <a:p>
            <a:endParaRPr lang="tr-TR" sz="1600" dirty="0" smtClean="0">
              <a:latin typeface="Baskerville Old Face" pitchFamily="18" charset="0"/>
            </a:endParaRPr>
          </a:p>
          <a:p>
            <a:r>
              <a:rPr lang="tr-TR" sz="1600" dirty="0" smtClean="0">
                <a:latin typeface="Baskerville Old Face" pitchFamily="18" charset="0"/>
              </a:rPr>
              <a:t>Bakanlıkça hazırlanan </a:t>
            </a:r>
            <a:r>
              <a:rPr lang="tr-TR" sz="1800" b="1" dirty="0" smtClean="0">
                <a:latin typeface="Baskerville Old Face" pitchFamily="18" charset="0"/>
              </a:rPr>
              <a:t>etik yönerge </a:t>
            </a:r>
            <a:r>
              <a:rPr lang="tr-TR" sz="1600" dirty="0" smtClean="0">
                <a:latin typeface="Baskerville Old Face" pitchFamily="18" charset="0"/>
              </a:rPr>
              <a:t>doğrultusunda yürütülür.</a:t>
            </a:r>
          </a:p>
          <a:p>
            <a:endParaRPr lang="tr-TR" sz="1600" dirty="0" smtClean="0">
              <a:latin typeface="Baskerville Old Face" pitchFamily="18" charset="0"/>
            </a:endParaRPr>
          </a:p>
        </p:txBody>
      </p:sp>
      <p:sp>
        <p:nvSpPr>
          <p:cNvPr id="3" name="Başlık 2"/>
          <p:cNvSpPr>
            <a:spLocks noGrp="1"/>
          </p:cNvSpPr>
          <p:nvPr>
            <p:ph type="title"/>
          </p:nvPr>
        </p:nvSpPr>
        <p:spPr/>
        <p:txBody>
          <a:bodyPr>
            <a:normAutofit/>
          </a:bodyPr>
          <a:lstStyle/>
          <a:p>
            <a:pPr algn="ctr"/>
            <a:r>
              <a:rPr lang="tr-TR" sz="2800" dirty="0" smtClean="0"/>
              <a:t>Rehberlik ve Psikolojik Danışma </a:t>
            </a:r>
            <a:br>
              <a:rPr lang="tr-TR" sz="2800" dirty="0" smtClean="0"/>
            </a:br>
            <a:r>
              <a:rPr lang="tr-TR" sz="2800" dirty="0" smtClean="0"/>
              <a:t>Hizmetlerinin İlkeleri</a:t>
            </a:r>
            <a:endParaRPr lang="tr-TR" sz="2800" dirty="0"/>
          </a:p>
        </p:txBody>
      </p:sp>
    </p:spTree>
    <p:extLst>
      <p:ext uri="{BB962C8B-B14F-4D97-AF65-F5344CB8AC3E}">
        <p14:creationId xmlns:p14="http://schemas.microsoft.com/office/powerpoint/2010/main" val="264905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83234461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2"/>
          <p:cNvSpPr>
            <a:spLocks noGrp="1"/>
          </p:cNvSpPr>
          <p:nvPr>
            <p:ph type="title"/>
          </p:nvPr>
        </p:nvSpPr>
        <p:spPr/>
        <p:txBody>
          <a:bodyPr>
            <a:normAutofit/>
          </a:bodyPr>
          <a:lstStyle/>
          <a:p>
            <a:pPr algn="ctr"/>
            <a:r>
              <a:rPr lang="tr-TR" sz="2800" dirty="0" smtClean="0"/>
              <a:t>Gelişim Alanlarına Göre Rehberlik ve Psikolojik Danışma Hizmetleri</a:t>
            </a:r>
            <a:endParaRPr lang="tr-TR" sz="2800" dirty="0"/>
          </a:p>
        </p:txBody>
      </p:sp>
    </p:spTree>
    <p:extLst>
      <p:ext uri="{BB962C8B-B14F-4D97-AF65-F5344CB8AC3E}">
        <p14:creationId xmlns:p14="http://schemas.microsoft.com/office/powerpoint/2010/main" val="1885072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35443431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2"/>
          <p:cNvSpPr>
            <a:spLocks noGrp="1"/>
          </p:cNvSpPr>
          <p:nvPr>
            <p:ph type="title"/>
          </p:nvPr>
        </p:nvSpPr>
        <p:spPr/>
        <p:txBody>
          <a:bodyPr>
            <a:noAutofit/>
          </a:bodyPr>
          <a:lstStyle/>
          <a:p>
            <a:pPr algn="ctr"/>
            <a:r>
              <a:rPr lang="tr-TR" sz="2800" dirty="0" smtClean="0"/>
              <a:t>Öğretim Kademelerine Göre Rehberlik ve Psikolojik Danışma Hizmetleri</a:t>
            </a:r>
            <a:endParaRPr lang="tr-TR" sz="2800" dirty="0"/>
          </a:p>
        </p:txBody>
      </p:sp>
    </p:spTree>
    <p:extLst>
      <p:ext uri="{BB962C8B-B14F-4D97-AF65-F5344CB8AC3E}">
        <p14:creationId xmlns:p14="http://schemas.microsoft.com/office/powerpoint/2010/main" val="4104350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871795190"/>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2"/>
          <p:cNvSpPr>
            <a:spLocks noGrp="1"/>
          </p:cNvSpPr>
          <p:nvPr>
            <p:ph type="title"/>
          </p:nvPr>
        </p:nvSpPr>
        <p:spPr/>
        <p:txBody>
          <a:bodyPr>
            <a:noAutofit/>
          </a:bodyPr>
          <a:lstStyle/>
          <a:p>
            <a:pPr algn="ctr"/>
            <a:r>
              <a:rPr lang="tr-TR" sz="2800" dirty="0" smtClean="0"/>
              <a:t>Rehberlik ve Psikolojik Danışma Hizmetleri Yürütme Komisyonu Kimlerden Oluşur?</a:t>
            </a:r>
            <a:endParaRPr lang="tr-TR" sz="2800" dirty="0"/>
          </a:p>
        </p:txBody>
      </p:sp>
    </p:spTree>
    <p:extLst>
      <p:ext uri="{BB962C8B-B14F-4D97-AF65-F5344CB8AC3E}">
        <p14:creationId xmlns:p14="http://schemas.microsoft.com/office/powerpoint/2010/main" val="42046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endParaRPr lang="tr-TR" sz="1600" dirty="0" smtClean="0">
              <a:latin typeface="Baskerville Old Face" pitchFamily="18" charset="0"/>
            </a:endParaRPr>
          </a:p>
          <a:p>
            <a:pPr algn="just"/>
            <a:r>
              <a:rPr lang="tr-TR" sz="1600" dirty="0" smtClean="0">
                <a:latin typeface="Baskerville Old Face" pitchFamily="18" charset="0"/>
              </a:rPr>
              <a:t>Komisyon ; </a:t>
            </a:r>
            <a:r>
              <a:rPr lang="tr-TR" sz="1600" b="1" dirty="0" smtClean="0">
                <a:latin typeface="Baskerville Old Face" pitchFamily="18" charset="0"/>
              </a:rPr>
              <a:t>birinci dönem başında</a:t>
            </a:r>
            <a:r>
              <a:rPr lang="tr-TR" sz="1600" dirty="0" smtClean="0">
                <a:latin typeface="Baskerville Old Face" pitchFamily="18" charset="0"/>
              </a:rPr>
              <a:t>, </a:t>
            </a:r>
            <a:r>
              <a:rPr lang="tr-TR" sz="1600" b="1" dirty="0" smtClean="0">
                <a:latin typeface="Baskerville Old Face" pitchFamily="18" charset="0"/>
              </a:rPr>
              <a:t>ikinci dönem başında ve ders yılı sonunda</a:t>
            </a:r>
            <a:r>
              <a:rPr lang="tr-TR" sz="1600" dirty="0" smtClean="0">
                <a:latin typeface="Baskerville Old Face" pitchFamily="18" charset="0"/>
              </a:rPr>
              <a:t> olmak üzere en az </a:t>
            </a:r>
            <a:r>
              <a:rPr lang="tr-TR" sz="1600" b="1" dirty="0" smtClean="0">
                <a:latin typeface="Baskerville Old Face" pitchFamily="18" charset="0"/>
              </a:rPr>
              <a:t>üç defa </a:t>
            </a:r>
            <a:r>
              <a:rPr lang="tr-TR" sz="1600" dirty="0" smtClean="0">
                <a:latin typeface="Baskerville Old Face" pitchFamily="18" charset="0"/>
              </a:rPr>
              <a:t>toplanır . Gerektiğinde rehberlik ve psikolojik danışma servisinin önerisi ile de toplanabilir.</a:t>
            </a:r>
          </a:p>
          <a:p>
            <a:pPr algn="just"/>
            <a:endParaRPr lang="tr-TR" sz="1600" dirty="0" smtClean="0">
              <a:latin typeface="Baskerville Old Face" pitchFamily="18" charset="0"/>
            </a:endParaRPr>
          </a:p>
          <a:p>
            <a:pPr algn="just"/>
            <a:endParaRPr lang="tr-TR" sz="1600" dirty="0">
              <a:latin typeface="Baskerville Old Face" pitchFamily="18" charset="0"/>
            </a:endParaRPr>
          </a:p>
          <a:p>
            <a:pPr algn="just"/>
            <a:r>
              <a:rPr lang="tr-TR" sz="1600" dirty="0" smtClean="0">
                <a:latin typeface="Baskerville Old Face" pitchFamily="18" charset="0"/>
              </a:rPr>
              <a:t>Komisyonun ilk toplantısı , öğretmenler kurulu toplantısının yapıldığı tarihten itibaren </a:t>
            </a:r>
            <a:r>
              <a:rPr lang="tr-TR" sz="1800" b="1" dirty="0" smtClean="0">
                <a:latin typeface="Baskerville Old Face" pitchFamily="18" charset="0"/>
              </a:rPr>
              <a:t>en geç bir ay</a:t>
            </a:r>
            <a:r>
              <a:rPr lang="tr-TR" sz="1600" b="1" dirty="0" smtClean="0">
                <a:latin typeface="Baskerville Old Face" pitchFamily="18" charset="0"/>
              </a:rPr>
              <a:t> </a:t>
            </a:r>
            <a:r>
              <a:rPr lang="tr-TR" sz="1600" dirty="0" smtClean="0">
                <a:latin typeface="Baskerville Old Face" pitchFamily="18" charset="0"/>
              </a:rPr>
              <a:t>içerisinde yapılır.</a:t>
            </a:r>
            <a:endParaRPr lang="tr-TR" sz="1600" dirty="0">
              <a:latin typeface="Baskerville Old Face" pitchFamily="18" charset="0"/>
            </a:endParaRPr>
          </a:p>
        </p:txBody>
      </p:sp>
      <p:sp>
        <p:nvSpPr>
          <p:cNvPr id="3" name="Başlık 2"/>
          <p:cNvSpPr>
            <a:spLocks noGrp="1"/>
          </p:cNvSpPr>
          <p:nvPr>
            <p:ph type="title"/>
          </p:nvPr>
        </p:nvSpPr>
        <p:spPr/>
        <p:txBody>
          <a:bodyPr>
            <a:noAutofit/>
          </a:bodyPr>
          <a:lstStyle/>
          <a:p>
            <a:pPr algn="ctr"/>
            <a:r>
              <a:rPr lang="tr-TR" sz="2800" dirty="0"/>
              <a:t>Rehberlik ve Psikolojik Danışma Hizmetleri Yürütme Komisyonu </a:t>
            </a:r>
            <a:r>
              <a:rPr lang="tr-TR" sz="2800" dirty="0" smtClean="0"/>
              <a:t>Ne Zaman Toplanır?</a:t>
            </a:r>
            <a:endParaRPr lang="tr-TR" sz="2800" dirty="0"/>
          </a:p>
        </p:txBody>
      </p:sp>
    </p:spTree>
    <p:extLst>
      <p:ext uri="{BB962C8B-B14F-4D97-AF65-F5344CB8AC3E}">
        <p14:creationId xmlns:p14="http://schemas.microsoft.com/office/powerpoint/2010/main" val="31286372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TotalTime>
  <Words>2028</Words>
  <Application>Microsoft Office PowerPoint</Application>
  <PresentationFormat>Ekran Gösterisi (4:3)</PresentationFormat>
  <Paragraphs>174</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Baskerville Old Face</vt:lpstr>
      <vt:lpstr>Lucida Sans Unicode</vt:lpstr>
      <vt:lpstr>Verdana</vt:lpstr>
      <vt:lpstr>Wingdings 2</vt:lpstr>
      <vt:lpstr>Wingdings 3</vt:lpstr>
      <vt:lpstr>Kalabalık</vt:lpstr>
      <vt:lpstr>SULTANAHMET  MESLEKİ VE TEKNİK ANADOLU LİSESİ</vt:lpstr>
      <vt:lpstr>Yeni Yönetmelik Neler Getirdi?</vt:lpstr>
      <vt:lpstr>Yönetmeliğin İçeriğinde Neler Var?</vt:lpstr>
      <vt:lpstr>Yönetmeliğin İçeriğinde Neler Var?</vt:lpstr>
      <vt:lpstr>Rehberlik ve Psikolojik Danışma  Hizmetlerinin İlkeleri</vt:lpstr>
      <vt:lpstr>Gelişim Alanlarına Göre Rehberlik ve Psikolojik Danışma Hizmetleri</vt:lpstr>
      <vt:lpstr>Öğretim Kademelerine Göre Rehberlik ve Psikolojik Danışma Hizmetleri</vt:lpstr>
      <vt:lpstr>Rehberlik ve Psikolojik Danışma Hizmetleri Yürütme Komisyonu Kimlerden Oluşur?</vt:lpstr>
      <vt:lpstr>Rehberlik ve Psikolojik Danışma Hizmetleri Yürütme Komisyonu Ne Zaman Toplanır?</vt:lpstr>
      <vt:lpstr>Rehberlik ve Psikolojik Danışma Hizmetleri Yürütme Komisyonun Görevleri</vt:lpstr>
      <vt:lpstr>Eğitim Kurumu Müdürünün  Görev, Yetki ve Sorumlulukları</vt:lpstr>
      <vt:lpstr>Eğitim Kurumu Müdürünün  Görev, Yetki ve Sorumlulukları</vt:lpstr>
      <vt:lpstr>Müdür Yardımcılarının  Görev, Yetki ve Sorumlulukları</vt:lpstr>
      <vt:lpstr>Rehber Öğretmen/Psikolojik Danışmanların Görevleri</vt:lpstr>
      <vt:lpstr>Rehber Öğretmen/Psikolojik Danışmanların Görevleri</vt:lpstr>
      <vt:lpstr>Rehber Öğretmen/Psikolojik Danışmanların Görevleri</vt:lpstr>
      <vt:lpstr>Rehber Öğretmen/Psikolojik Danışmanların Görevleri</vt:lpstr>
      <vt:lpstr>Sınıf Rehber Öğretmeninin Görevleri</vt:lpstr>
      <vt:lpstr>Sınıf Rehber Öğretmeninin Görevleri</vt:lpstr>
      <vt:lpstr>Sınıf Rehber Öğretmeni Olmayan Diğer Öğretmenlerin Görevleri</vt:lpstr>
      <vt:lpstr>İLETİŞİM</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 Eğitim Bakanlığı Rehberlik ve Psikolojik Danışma Hizmetleri Yönetmeliği</dc:title>
  <dc:creator>Rehberlik Bölüm Bşk.</dc:creator>
  <cp:lastModifiedBy>Sultanahmet</cp:lastModifiedBy>
  <cp:revision>90</cp:revision>
  <dcterms:created xsi:type="dcterms:W3CDTF">2020-08-19T07:14:40Z</dcterms:created>
  <dcterms:modified xsi:type="dcterms:W3CDTF">2020-09-10T10:37:16Z</dcterms:modified>
</cp:coreProperties>
</file>